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6" r:id="rId4"/>
    <p:sldId id="278" r:id="rId5"/>
    <p:sldId id="279" r:id="rId6"/>
    <p:sldId id="273" r:id="rId7"/>
    <p:sldId id="275" r:id="rId8"/>
    <p:sldId id="259" r:id="rId9"/>
    <p:sldId id="281" r:id="rId10"/>
    <p:sldId id="261" r:id="rId11"/>
    <p:sldId id="283" r:id="rId12"/>
    <p:sldId id="284" r:id="rId13"/>
    <p:sldId id="285" r:id="rId14"/>
    <p:sldId id="286" r:id="rId15"/>
    <p:sldId id="266" r:id="rId16"/>
    <p:sldId id="267" r:id="rId17"/>
    <p:sldId id="287" r:id="rId18"/>
    <p:sldId id="288" r:id="rId19"/>
    <p:sldId id="289" r:id="rId20"/>
    <p:sldId id="290"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5" autoAdjust="0"/>
    <p:restoredTop sz="94660"/>
  </p:normalViewPr>
  <p:slideViewPr>
    <p:cSldViewPr snapToGrid="0">
      <p:cViewPr varScale="1">
        <p:scale>
          <a:sx n="70" d="100"/>
          <a:sy n="70"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4153BF-0440-41D3-BDEE-BA12865F5744}"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E1F27714-C8E0-4F42-892F-77142BC0B55D}">
      <dgm:prSet/>
      <dgm:spPr/>
      <dgm:t>
        <a:bodyPr/>
        <a:lstStyle/>
        <a:p>
          <a:r>
            <a:rPr lang="es-MX"/>
            <a:t>Los hombres tienden a ser más autocráticos (autoritarios) y orientados a la tarea: suelen ser más agresivos, emprendedores, independientes, autosuficientes, dominantes, competitivos y racionales. </a:t>
          </a:r>
          <a:endParaRPr lang="en-US"/>
        </a:p>
      </dgm:t>
    </dgm:pt>
    <dgm:pt modelId="{1923C3C7-D998-4E26-83AB-3D6C741AED9C}" type="parTrans" cxnId="{486CBBB2-D611-4890-9F05-D6B8769E4191}">
      <dgm:prSet/>
      <dgm:spPr/>
      <dgm:t>
        <a:bodyPr/>
        <a:lstStyle/>
        <a:p>
          <a:endParaRPr lang="en-US"/>
        </a:p>
      </dgm:t>
    </dgm:pt>
    <dgm:pt modelId="{BA65547C-F8C1-4DDC-A723-0C61F40BAB82}" type="sibTrans" cxnId="{486CBBB2-D611-4890-9F05-D6B8769E4191}">
      <dgm:prSet/>
      <dgm:spPr/>
      <dgm:t>
        <a:bodyPr/>
        <a:lstStyle/>
        <a:p>
          <a:endParaRPr lang="en-US"/>
        </a:p>
      </dgm:t>
    </dgm:pt>
    <dgm:pt modelId="{791BED13-AB28-40FB-9D7C-DA17C1E5D749}">
      <dgm:prSet/>
      <dgm:spPr/>
      <dgm:t>
        <a:bodyPr/>
        <a:lstStyle/>
        <a:p>
          <a:r>
            <a:rPr lang="es-MX"/>
            <a:t>Las mujeres, en cambio, tienden a ser más democráticas y orientadas a las personas y a las relaciones: suelen mostrar interés por los demás, saben escuchar, tienen más facilidad para ponerse en la piel del otro, son más colaborativas, son generosas, flexibles en la toma de decisiones, sensibles, comprensivas y están más pendientes de los detalles de cualquier tema o proyecto. </a:t>
          </a:r>
          <a:endParaRPr lang="en-US"/>
        </a:p>
      </dgm:t>
    </dgm:pt>
    <dgm:pt modelId="{D07AC8AA-FD5D-48BB-BE41-311DB9567C0D}" type="parTrans" cxnId="{6282A947-75B5-466C-84D9-E58E4A6A5721}">
      <dgm:prSet/>
      <dgm:spPr/>
      <dgm:t>
        <a:bodyPr/>
        <a:lstStyle/>
        <a:p>
          <a:endParaRPr lang="en-US"/>
        </a:p>
      </dgm:t>
    </dgm:pt>
    <dgm:pt modelId="{972CDFA3-180D-472F-8A24-7A8DD32F4928}" type="sibTrans" cxnId="{6282A947-75B5-466C-84D9-E58E4A6A5721}">
      <dgm:prSet/>
      <dgm:spPr/>
      <dgm:t>
        <a:bodyPr/>
        <a:lstStyle/>
        <a:p>
          <a:endParaRPr lang="en-US"/>
        </a:p>
      </dgm:t>
    </dgm:pt>
    <dgm:pt modelId="{0106F992-7D0F-4D73-9B91-E51CC811DA27}" type="pres">
      <dgm:prSet presAssocID="{B34153BF-0440-41D3-BDEE-BA12865F5744}" presName="vert0" presStyleCnt="0">
        <dgm:presLayoutVars>
          <dgm:dir/>
          <dgm:animOne val="branch"/>
          <dgm:animLvl val="lvl"/>
        </dgm:presLayoutVars>
      </dgm:prSet>
      <dgm:spPr/>
      <dgm:t>
        <a:bodyPr/>
        <a:lstStyle/>
        <a:p>
          <a:endParaRPr lang="es-MX"/>
        </a:p>
      </dgm:t>
    </dgm:pt>
    <dgm:pt modelId="{A73B33F9-0C22-474C-85DB-CAB95E84BFC9}" type="pres">
      <dgm:prSet presAssocID="{E1F27714-C8E0-4F42-892F-77142BC0B55D}" presName="thickLine" presStyleLbl="alignNode1" presStyleIdx="0" presStyleCnt="2"/>
      <dgm:spPr/>
    </dgm:pt>
    <dgm:pt modelId="{F6A64DCF-4B22-4745-9EFD-2BAD36D82803}" type="pres">
      <dgm:prSet presAssocID="{E1F27714-C8E0-4F42-892F-77142BC0B55D}" presName="horz1" presStyleCnt="0"/>
      <dgm:spPr/>
    </dgm:pt>
    <dgm:pt modelId="{BD6CE9E8-68A0-4013-AC70-60F54220ED29}" type="pres">
      <dgm:prSet presAssocID="{E1F27714-C8E0-4F42-892F-77142BC0B55D}" presName="tx1" presStyleLbl="revTx" presStyleIdx="0" presStyleCnt="2"/>
      <dgm:spPr/>
      <dgm:t>
        <a:bodyPr/>
        <a:lstStyle/>
        <a:p>
          <a:endParaRPr lang="es-MX"/>
        </a:p>
      </dgm:t>
    </dgm:pt>
    <dgm:pt modelId="{A9CFD503-4071-44DC-9E32-79EC1902A383}" type="pres">
      <dgm:prSet presAssocID="{E1F27714-C8E0-4F42-892F-77142BC0B55D}" presName="vert1" presStyleCnt="0"/>
      <dgm:spPr/>
    </dgm:pt>
    <dgm:pt modelId="{1DFE32E3-0285-452D-BCF4-4F92449633AE}" type="pres">
      <dgm:prSet presAssocID="{791BED13-AB28-40FB-9D7C-DA17C1E5D749}" presName="thickLine" presStyleLbl="alignNode1" presStyleIdx="1" presStyleCnt="2"/>
      <dgm:spPr/>
    </dgm:pt>
    <dgm:pt modelId="{647D249A-EC1A-43E4-92CF-5CC643DB041C}" type="pres">
      <dgm:prSet presAssocID="{791BED13-AB28-40FB-9D7C-DA17C1E5D749}" presName="horz1" presStyleCnt="0"/>
      <dgm:spPr/>
    </dgm:pt>
    <dgm:pt modelId="{CC235BAB-C289-455B-AE26-FA56292442F5}" type="pres">
      <dgm:prSet presAssocID="{791BED13-AB28-40FB-9D7C-DA17C1E5D749}" presName="tx1" presStyleLbl="revTx" presStyleIdx="1" presStyleCnt="2"/>
      <dgm:spPr/>
      <dgm:t>
        <a:bodyPr/>
        <a:lstStyle/>
        <a:p>
          <a:endParaRPr lang="es-MX"/>
        </a:p>
      </dgm:t>
    </dgm:pt>
    <dgm:pt modelId="{CB387AFC-B7EE-429E-93D1-BA6C819C5FA6}" type="pres">
      <dgm:prSet presAssocID="{791BED13-AB28-40FB-9D7C-DA17C1E5D749}" presName="vert1" presStyleCnt="0"/>
      <dgm:spPr/>
    </dgm:pt>
  </dgm:ptLst>
  <dgm:cxnLst>
    <dgm:cxn modelId="{04B6A691-3F62-425B-AC3C-4E8B132804A7}" type="presOf" srcId="{E1F27714-C8E0-4F42-892F-77142BC0B55D}" destId="{BD6CE9E8-68A0-4013-AC70-60F54220ED29}" srcOrd="0" destOrd="0" presId="urn:microsoft.com/office/officeart/2008/layout/LinedList"/>
    <dgm:cxn modelId="{486CBBB2-D611-4890-9F05-D6B8769E4191}" srcId="{B34153BF-0440-41D3-BDEE-BA12865F5744}" destId="{E1F27714-C8E0-4F42-892F-77142BC0B55D}" srcOrd="0" destOrd="0" parTransId="{1923C3C7-D998-4E26-83AB-3D6C741AED9C}" sibTransId="{BA65547C-F8C1-4DDC-A723-0C61F40BAB82}"/>
    <dgm:cxn modelId="{E74705B7-AC56-4C3E-BAB0-90B050D6E79D}" type="presOf" srcId="{791BED13-AB28-40FB-9D7C-DA17C1E5D749}" destId="{CC235BAB-C289-455B-AE26-FA56292442F5}" srcOrd="0" destOrd="0" presId="urn:microsoft.com/office/officeart/2008/layout/LinedList"/>
    <dgm:cxn modelId="{6282A947-75B5-466C-84D9-E58E4A6A5721}" srcId="{B34153BF-0440-41D3-BDEE-BA12865F5744}" destId="{791BED13-AB28-40FB-9D7C-DA17C1E5D749}" srcOrd="1" destOrd="0" parTransId="{D07AC8AA-FD5D-48BB-BE41-311DB9567C0D}" sibTransId="{972CDFA3-180D-472F-8A24-7A8DD32F4928}"/>
    <dgm:cxn modelId="{6FA7D491-CA15-405F-9B93-5FB53405ED56}" type="presOf" srcId="{B34153BF-0440-41D3-BDEE-BA12865F5744}" destId="{0106F992-7D0F-4D73-9B91-E51CC811DA27}" srcOrd="0" destOrd="0" presId="urn:microsoft.com/office/officeart/2008/layout/LinedList"/>
    <dgm:cxn modelId="{228D2BCD-C6EA-467A-AFD5-662A2D06910C}" type="presParOf" srcId="{0106F992-7D0F-4D73-9B91-E51CC811DA27}" destId="{A73B33F9-0C22-474C-85DB-CAB95E84BFC9}" srcOrd="0" destOrd="0" presId="urn:microsoft.com/office/officeart/2008/layout/LinedList"/>
    <dgm:cxn modelId="{B03A6F0B-4180-4C1A-88E2-B46AACD7EB0F}" type="presParOf" srcId="{0106F992-7D0F-4D73-9B91-E51CC811DA27}" destId="{F6A64DCF-4B22-4745-9EFD-2BAD36D82803}" srcOrd="1" destOrd="0" presId="urn:microsoft.com/office/officeart/2008/layout/LinedList"/>
    <dgm:cxn modelId="{529FA3A7-3BDF-4192-AC7D-76CA447D8573}" type="presParOf" srcId="{F6A64DCF-4B22-4745-9EFD-2BAD36D82803}" destId="{BD6CE9E8-68A0-4013-AC70-60F54220ED29}" srcOrd="0" destOrd="0" presId="urn:microsoft.com/office/officeart/2008/layout/LinedList"/>
    <dgm:cxn modelId="{743BE548-BF6A-4A0D-8A0A-9A44CE1A3917}" type="presParOf" srcId="{F6A64DCF-4B22-4745-9EFD-2BAD36D82803}" destId="{A9CFD503-4071-44DC-9E32-79EC1902A383}" srcOrd="1" destOrd="0" presId="urn:microsoft.com/office/officeart/2008/layout/LinedList"/>
    <dgm:cxn modelId="{CFD31EE3-DFA3-40B8-B7FA-6EC54C5AF03E}" type="presParOf" srcId="{0106F992-7D0F-4D73-9B91-E51CC811DA27}" destId="{1DFE32E3-0285-452D-BCF4-4F92449633AE}" srcOrd="2" destOrd="0" presId="urn:microsoft.com/office/officeart/2008/layout/LinedList"/>
    <dgm:cxn modelId="{F54625D5-4AE3-4C1F-836F-F4A7CFD81E9B}" type="presParOf" srcId="{0106F992-7D0F-4D73-9B91-E51CC811DA27}" destId="{647D249A-EC1A-43E4-92CF-5CC643DB041C}" srcOrd="3" destOrd="0" presId="urn:microsoft.com/office/officeart/2008/layout/LinedList"/>
    <dgm:cxn modelId="{72623E20-EB0E-4D8C-A54B-443837825CC9}" type="presParOf" srcId="{647D249A-EC1A-43E4-92CF-5CC643DB041C}" destId="{CC235BAB-C289-455B-AE26-FA56292442F5}" srcOrd="0" destOrd="0" presId="urn:microsoft.com/office/officeart/2008/layout/LinedList"/>
    <dgm:cxn modelId="{8EC78F55-746C-42CA-8F29-8FF8B2014DE1}" type="presParOf" srcId="{647D249A-EC1A-43E4-92CF-5CC643DB041C}" destId="{CB387AFC-B7EE-429E-93D1-BA6C819C5FA6}"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45439A-51C4-4553-BE9C-EA32601D912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xmlns="" id="{E42AF7D5-6DE9-49EC-AAFD-54D22C964F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xmlns="" id="{48330624-F575-4FCB-A296-C37CEBA349C4}"/>
              </a:ext>
            </a:extLst>
          </p:cNvPr>
          <p:cNvSpPr>
            <a:spLocks noGrp="1"/>
          </p:cNvSpPr>
          <p:nvPr>
            <p:ph type="dt" sz="half" idx="10"/>
          </p:nvPr>
        </p:nvSpPr>
        <p:spPr/>
        <p:txBody>
          <a:bodyPr/>
          <a:lstStyle/>
          <a:p>
            <a:fld id="{4FC40D1F-AD27-4474-BBDB-AA60AFA1CCEF}" type="datetimeFigureOut">
              <a:rPr lang="en-US" smtClean="0"/>
              <a:t>5/28/2020</a:t>
            </a:fld>
            <a:endParaRPr lang="en-US"/>
          </a:p>
        </p:txBody>
      </p:sp>
      <p:sp>
        <p:nvSpPr>
          <p:cNvPr id="5" name="Marcador de pie de página 4">
            <a:extLst>
              <a:ext uri="{FF2B5EF4-FFF2-40B4-BE49-F238E27FC236}">
                <a16:creationId xmlns:a16="http://schemas.microsoft.com/office/drawing/2014/main" xmlns="" id="{8191AAFB-4E42-4A82-9C55-F48DF6CEAF4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xmlns="" id="{A6A028E3-743C-4CA9-B328-9CB61BD1FB4F}"/>
              </a:ext>
            </a:extLst>
          </p:cNvPr>
          <p:cNvSpPr>
            <a:spLocks noGrp="1"/>
          </p:cNvSpPr>
          <p:nvPr>
            <p:ph type="sldNum" sz="quarter" idx="12"/>
          </p:nvPr>
        </p:nvSpPr>
        <p:spPr/>
        <p:txBody>
          <a:bodyPr/>
          <a:lstStyle/>
          <a:p>
            <a:fld id="{9979EE38-C553-4E8A-89ED-005BCC84D693}" type="slidenum">
              <a:rPr lang="en-US" smtClean="0"/>
              <a:t>‹Nº›</a:t>
            </a:fld>
            <a:endParaRPr lang="en-US"/>
          </a:p>
        </p:txBody>
      </p:sp>
    </p:spTree>
    <p:extLst>
      <p:ext uri="{BB962C8B-B14F-4D97-AF65-F5344CB8AC3E}">
        <p14:creationId xmlns:p14="http://schemas.microsoft.com/office/powerpoint/2010/main" val="143153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C5D4BC-25A3-4C4F-A1D6-155C39154A75}"/>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xmlns="" id="{46C23C0D-32F7-4A13-B482-18788002645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xmlns="" id="{93BC833E-6182-45AA-987B-45BBE17FBB8E}"/>
              </a:ext>
            </a:extLst>
          </p:cNvPr>
          <p:cNvSpPr>
            <a:spLocks noGrp="1"/>
          </p:cNvSpPr>
          <p:nvPr>
            <p:ph type="dt" sz="half" idx="10"/>
          </p:nvPr>
        </p:nvSpPr>
        <p:spPr/>
        <p:txBody>
          <a:bodyPr/>
          <a:lstStyle/>
          <a:p>
            <a:fld id="{4FC40D1F-AD27-4474-BBDB-AA60AFA1CCEF}" type="datetimeFigureOut">
              <a:rPr lang="en-US" smtClean="0"/>
              <a:t>5/28/2020</a:t>
            </a:fld>
            <a:endParaRPr lang="en-US"/>
          </a:p>
        </p:txBody>
      </p:sp>
      <p:sp>
        <p:nvSpPr>
          <p:cNvPr id="5" name="Marcador de pie de página 4">
            <a:extLst>
              <a:ext uri="{FF2B5EF4-FFF2-40B4-BE49-F238E27FC236}">
                <a16:creationId xmlns:a16="http://schemas.microsoft.com/office/drawing/2014/main" xmlns="" id="{D42E31E2-825D-4EB1-9C49-03A7970B3D1F}"/>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xmlns="" id="{59877E51-F53A-43DB-BF2D-C188D9ED6BCC}"/>
              </a:ext>
            </a:extLst>
          </p:cNvPr>
          <p:cNvSpPr>
            <a:spLocks noGrp="1"/>
          </p:cNvSpPr>
          <p:nvPr>
            <p:ph type="sldNum" sz="quarter" idx="12"/>
          </p:nvPr>
        </p:nvSpPr>
        <p:spPr/>
        <p:txBody>
          <a:bodyPr/>
          <a:lstStyle/>
          <a:p>
            <a:fld id="{9979EE38-C553-4E8A-89ED-005BCC84D693}" type="slidenum">
              <a:rPr lang="en-US" smtClean="0"/>
              <a:t>‹Nº›</a:t>
            </a:fld>
            <a:endParaRPr lang="en-US"/>
          </a:p>
        </p:txBody>
      </p:sp>
    </p:spTree>
    <p:extLst>
      <p:ext uri="{BB962C8B-B14F-4D97-AF65-F5344CB8AC3E}">
        <p14:creationId xmlns:p14="http://schemas.microsoft.com/office/powerpoint/2010/main" val="211471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085EDF9C-A575-4221-96DE-1CC3D73B7B8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xmlns="" id="{B8BAB905-03D0-4C8E-AF65-F107BE26E53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xmlns="" id="{94C481A6-C335-42EE-8C6D-EC7EC08FB353}"/>
              </a:ext>
            </a:extLst>
          </p:cNvPr>
          <p:cNvSpPr>
            <a:spLocks noGrp="1"/>
          </p:cNvSpPr>
          <p:nvPr>
            <p:ph type="dt" sz="half" idx="10"/>
          </p:nvPr>
        </p:nvSpPr>
        <p:spPr/>
        <p:txBody>
          <a:bodyPr/>
          <a:lstStyle/>
          <a:p>
            <a:fld id="{4FC40D1F-AD27-4474-BBDB-AA60AFA1CCEF}" type="datetimeFigureOut">
              <a:rPr lang="en-US" smtClean="0"/>
              <a:t>5/28/2020</a:t>
            </a:fld>
            <a:endParaRPr lang="en-US"/>
          </a:p>
        </p:txBody>
      </p:sp>
      <p:sp>
        <p:nvSpPr>
          <p:cNvPr id="5" name="Marcador de pie de página 4">
            <a:extLst>
              <a:ext uri="{FF2B5EF4-FFF2-40B4-BE49-F238E27FC236}">
                <a16:creationId xmlns:a16="http://schemas.microsoft.com/office/drawing/2014/main" xmlns="" id="{0B78D4EC-2B23-4F06-882C-4FCE9BD457A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xmlns="" id="{02EA9EC9-A5DE-4F5C-9DD3-A88988CD8214}"/>
              </a:ext>
            </a:extLst>
          </p:cNvPr>
          <p:cNvSpPr>
            <a:spLocks noGrp="1"/>
          </p:cNvSpPr>
          <p:nvPr>
            <p:ph type="sldNum" sz="quarter" idx="12"/>
          </p:nvPr>
        </p:nvSpPr>
        <p:spPr/>
        <p:txBody>
          <a:bodyPr/>
          <a:lstStyle/>
          <a:p>
            <a:fld id="{9979EE38-C553-4E8A-89ED-005BCC84D693}" type="slidenum">
              <a:rPr lang="en-US" smtClean="0"/>
              <a:t>‹Nº›</a:t>
            </a:fld>
            <a:endParaRPr lang="en-US"/>
          </a:p>
        </p:txBody>
      </p:sp>
    </p:spTree>
    <p:extLst>
      <p:ext uri="{BB962C8B-B14F-4D97-AF65-F5344CB8AC3E}">
        <p14:creationId xmlns:p14="http://schemas.microsoft.com/office/powerpoint/2010/main" val="1782812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C10B2A6-81E9-40FC-9182-094EFFDB9136}"/>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xmlns="" id="{45E56114-D173-43B4-B98D-890DAAB1F6E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xmlns="" id="{81954A5F-0C95-4A1E-B3A9-F07ADA1DA5A5}"/>
              </a:ext>
            </a:extLst>
          </p:cNvPr>
          <p:cNvSpPr>
            <a:spLocks noGrp="1"/>
          </p:cNvSpPr>
          <p:nvPr>
            <p:ph type="dt" sz="half" idx="10"/>
          </p:nvPr>
        </p:nvSpPr>
        <p:spPr/>
        <p:txBody>
          <a:bodyPr/>
          <a:lstStyle/>
          <a:p>
            <a:fld id="{4FC40D1F-AD27-4474-BBDB-AA60AFA1CCEF}" type="datetimeFigureOut">
              <a:rPr lang="en-US" smtClean="0"/>
              <a:t>5/28/2020</a:t>
            </a:fld>
            <a:endParaRPr lang="en-US"/>
          </a:p>
        </p:txBody>
      </p:sp>
      <p:sp>
        <p:nvSpPr>
          <p:cNvPr id="5" name="Marcador de pie de página 4">
            <a:extLst>
              <a:ext uri="{FF2B5EF4-FFF2-40B4-BE49-F238E27FC236}">
                <a16:creationId xmlns:a16="http://schemas.microsoft.com/office/drawing/2014/main" xmlns="" id="{016CFD94-8DA5-4D25-9F5E-151E63B63280}"/>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xmlns="" id="{136B3D80-893E-4C40-BA60-AC362E8CA8FC}"/>
              </a:ext>
            </a:extLst>
          </p:cNvPr>
          <p:cNvSpPr>
            <a:spLocks noGrp="1"/>
          </p:cNvSpPr>
          <p:nvPr>
            <p:ph type="sldNum" sz="quarter" idx="12"/>
          </p:nvPr>
        </p:nvSpPr>
        <p:spPr/>
        <p:txBody>
          <a:bodyPr/>
          <a:lstStyle/>
          <a:p>
            <a:fld id="{9979EE38-C553-4E8A-89ED-005BCC84D693}" type="slidenum">
              <a:rPr lang="en-US" smtClean="0"/>
              <a:t>‹Nº›</a:t>
            </a:fld>
            <a:endParaRPr lang="en-US"/>
          </a:p>
        </p:txBody>
      </p:sp>
    </p:spTree>
    <p:extLst>
      <p:ext uri="{BB962C8B-B14F-4D97-AF65-F5344CB8AC3E}">
        <p14:creationId xmlns:p14="http://schemas.microsoft.com/office/powerpoint/2010/main" val="746484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3D8CBC4-5719-40F4-A78C-4D018A729BD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xmlns="" id="{B7785605-3250-4FF9-A791-E092F85935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FAA23717-BFC0-44C7-B0A9-FABAE7323BB5}"/>
              </a:ext>
            </a:extLst>
          </p:cNvPr>
          <p:cNvSpPr>
            <a:spLocks noGrp="1"/>
          </p:cNvSpPr>
          <p:nvPr>
            <p:ph type="dt" sz="half" idx="10"/>
          </p:nvPr>
        </p:nvSpPr>
        <p:spPr/>
        <p:txBody>
          <a:bodyPr/>
          <a:lstStyle/>
          <a:p>
            <a:fld id="{4FC40D1F-AD27-4474-BBDB-AA60AFA1CCEF}" type="datetimeFigureOut">
              <a:rPr lang="en-US" smtClean="0"/>
              <a:t>5/28/2020</a:t>
            </a:fld>
            <a:endParaRPr lang="en-US"/>
          </a:p>
        </p:txBody>
      </p:sp>
      <p:sp>
        <p:nvSpPr>
          <p:cNvPr id="5" name="Marcador de pie de página 4">
            <a:extLst>
              <a:ext uri="{FF2B5EF4-FFF2-40B4-BE49-F238E27FC236}">
                <a16:creationId xmlns:a16="http://schemas.microsoft.com/office/drawing/2014/main" xmlns="" id="{913E9AF7-F0C8-4327-B992-4B0E843343DD}"/>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xmlns="" id="{5AF1A494-B1BB-47A0-A30F-29F037E5F3A1}"/>
              </a:ext>
            </a:extLst>
          </p:cNvPr>
          <p:cNvSpPr>
            <a:spLocks noGrp="1"/>
          </p:cNvSpPr>
          <p:nvPr>
            <p:ph type="sldNum" sz="quarter" idx="12"/>
          </p:nvPr>
        </p:nvSpPr>
        <p:spPr/>
        <p:txBody>
          <a:bodyPr/>
          <a:lstStyle/>
          <a:p>
            <a:fld id="{9979EE38-C553-4E8A-89ED-005BCC84D693}" type="slidenum">
              <a:rPr lang="en-US" smtClean="0"/>
              <a:t>‹Nº›</a:t>
            </a:fld>
            <a:endParaRPr lang="en-US"/>
          </a:p>
        </p:txBody>
      </p:sp>
    </p:spTree>
    <p:extLst>
      <p:ext uri="{BB962C8B-B14F-4D97-AF65-F5344CB8AC3E}">
        <p14:creationId xmlns:p14="http://schemas.microsoft.com/office/powerpoint/2010/main" val="253034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31982D-474C-4F34-B567-B76B598ADA7D}"/>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xmlns="" id="{CAEAB429-F16B-4C8B-914F-C57EA704BF1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xmlns="" id="{E2A2C326-E9A2-4862-804F-B61BCD26A94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xmlns="" id="{CECFBDA9-BD54-4770-91FB-89667C8B7FC4}"/>
              </a:ext>
            </a:extLst>
          </p:cNvPr>
          <p:cNvSpPr>
            <a:spLocks noGrp="1"/>
          </p:cNvSpPr>
          <p:nvPr>
            <p:ph type="dt" sz="half" idx="10"/>
          </p:nvPr>
        </p:nvSpPr>
        <p:spPr/>
        <p:txBody>
          <a:bodyPr/>
          <a:lstStyle/>
          <a:p>
            <a:fld id="{4FC40D1F-AD27-4474-BBDB-AA60AFA1CCEF}" type="datetimeFigureOut">
              <a:rPr lang="en-US" smtClean="0"/>
              <a:t>5/28/2020</a:t>
            </a:fld>
            <a:endParaRPr lang="en-US"/>
          </a:p>
        </p:txBody>
      </p:sp>
      <p:sp>
        <p:nvSpPr>
          <p:cNvPr id="6" name="Marcador de pie de página 5">
            <a:extLst>
              <a:ext uri="{FF2B5EF4-FFF2-40B4-BE49-F238E27FC236}">
                <a16:creationId xmlns:a16="http://schemas.microsoft.com/office/drawing/2014/main" xmlns="" id="{64567C8F-469A-41B1-99EF-9B9FA875DD1C}"/>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xmlns="" id="{013EA608-5062-4FB2-A8A6-212F9E44A98A}"/>
              </a:ext>
            </a:extLst>
          </p:cNvPr>
          <p:cNvSpPr>
            <a:spLocks noGrp="1"/>
          </p:cNvSpPr>
          <p:nvPr>
            <p:ph type="sldNum" sz="quarter" idx="12"/>
          </p:nvPr>
        </p:nvSpPr>
        <p:spPr/>
        <p:txBody>
          <a:bodyPr/>
          <a:lstStyle/>
          <a:p>
            <a:fld id="{9979EE38-C553-4E8A-89ED-005BCC84D693}" type="slidenum">
              <a:rPr lang="en-US" smtClean="0"/>
              <a:t>‹Nº›</a:t>
            </a:fld>
            <a:endParaRPr lang="en-US"/>
          </a:p>
        </p:txBody>
      </p:sp>
    </p:spTree>
    <p:extLst>
      <p:ext uri="{BB962C8B-B14F-4D97-AF65-F5344CB8AC3E}">
        <p14:creationId xmlns:p14="http://schemas.microsoft.com/office/powerpoint/2010/main" val="105631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D0BFC8-E454-4632-8E0D-1EE0D96DF7C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xmlns="" id="{7516E881-C317-45D2-A9E8-1588C2C04D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0CADAA9E-AE4D-49FC-8300-65A8AE9EB0F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xmlns="" id="{E566B540-6428-4169-8C4E-6D75BB9FA4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9C449C25-C460-4BFF-B86A-ED621E6DC0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xmlns="" id="{7D067696-36ED-4334-86B8-5EA35DFA280F}"/>
              </a:ext>
            </a:extLst>
          </p:cNvPr>
          <p:cNvSpPr>
            <a:spLocks noGrp="1"/>
          </p:cNvSpPr>
          <p:nvPr>
            <p:ph type="dt" sz="half" idx="10"/>
          </p:nvPr>
        </p:nvSpPr>
        <p:spPr/>
        <p:txBody>
          <a:bodyPr/>
          <a:lstStyle/>
          <a:p>
            <a:fld id="{4FC40D1F-AD27-4474-BBDB-AA60AFA1CCEF}" type="datetimeFigureOut">
              <a:rPr lang="en-US" smtClean="0"/>
              <a:t>5/28/2020</a:t>
            </a:fld>
            <a:endParaRPr lang="en-US"/>
          </a:p>
        </p:txBody>
      </p:sp>
      <p:sp>
        <p:nvSpPr>
          <p:cNvPr id="8" name="Marcador de pie de página 7">
            <a:extLst>
              <a:ext uri="{FF2B5EF4-FFF2-40B4-BE49-F238E27FC236}">
                <a16:creationId xmlns:a16="http://schemas.microsoft.com/office/drawing/2014/main" xmlns="" id="{18CB251C-53B2-42F3-9D23-387D8551E5C9}"/>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xmlns="" id="{DB6B4933-2569-46DF-A0A9-F19F203AE27C}"/>
              </a:ext>
            </a:extLst>
          </p:cNvPr>
          <p:cNvSpPr>
            <a:spLocks noGrp="1"/>
          </p:cNvSpPr>
          <p:nvPr>
            <p:ph type="sldNum" sz="quarter" idx="12"/>
          </p:nvPr>
        </p:nvSpPr>
        <p:spPr/>
        <p:txBody>
          <a:bodyPr/>
          <a:lstStyle/>
          <a:p>
            <a:fld id="{9979EE38-C553-4E8A-89ED-005BCC84D693}" type="slidenum">
              <a:rPr lang="en-US" smtClean="0"/>
              <a:t>‹Nº›</a:t>
            </a:fld>
            <a:endParaRPr lang="en-US"/>
          </a:p>
        </p:txBody>
      </p:sp>
    </p:spTree>
    <p:extLst>
      <p:ext uri="{BB962C8B-B14F-4D97-AF65-F5344CB8AC3E}">
        <p14:creationId xmlns:p14="http://schemas.microsoft.com/office/powerpoint/2010/main" val="101804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EB24AE9-E3DC-4320-AE28-4FDC661355F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xmlns="" id="{36B8217D-32CE-4A15-BA84-0BEE904B63C5}"/>
              </a:ext>
            </a:extLst>
          </p:cNvPr>
          <p:cNvSpPr>
            <a:spLocks noGrp="1"/>
          </p:cNvSpPr>
          <p:nvPr>
            <p:ph type="dt" sz="half" idx="10"/>
          </p:nvPr>
        </p:nvSpPr>
        <p:spPr/>
        <p:txBody>
          <a:bodyPr/>
          <a:lstStyle/>
          <a:p>
            <a:fld id="{4FC40D1F-AD27-4474-BBDB-AA60AFA1CCEF}" type="datetimeFigureOut">
              <a:rPr lang="en-US" smtClean="0"/>
              <a:t>5/28/2020</a:t>
            </a:fld>
            <a:endParaRPr lang="en-US"/>
          </a:p>
        </p:txBody>
      </p:sp>
      <p:sp>
        <p:nvSpPr>
          <p:cNvPr id="4" name="Marcador de pie de página 3">
            <a:extLst>
              <a:ext uri="{FF2B5EF4-FFF2-40B4-BE49-F238E27FC236}">
                <a16:creationId xmlns:a16="http://schemas.microsoft.com/office/drawing/2014/main" xmlns="" id="{F021E636-9552-46C0-ACD1-24A034B19AF5}"/>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ED215934-EE5C-4FB7-98EB-1FB459E478FD}"/>
              </a:ext>
            </a:extLst>
          </p:cNvPr>
          <p:cNvSpPr>
            <a:spLocks noGrp="1"/>
          </p:cNvSpPr>
          <p:nvPr>
            <p:ph type="sldNum" sz="quarter" idx="12"/>
          </p:nvPr>
        </p:nvSpPr>
        <p:spPr/>
        <p:txBody>
          <a:bodyPr/>
          <a:lstStyle/>
          <a:p>
            <a:fld id="{9979EE38-C553-4E8A-89ED-005BCC84D693}" type="slidenum">
              <a:rPr lang="en-US" smtClean="0"/>
              <a:t>‹Nº›</a:t>
            </a:fld>
            <a:endParaRPr lang="en-US"/>
          </a:p>
        </p:txBody>
      </p:sp>
    </p:spTree>
    <p:extLst>
      <p:ext uri="{BB962C8B-B14F-4D97-AF65-F5344CB8AC3E}">
        <p14:creationId xmlns:p14="http://schemas.microsoft.com/office/powerpoint/2010/main" val="6170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232BF397-8000-423E-AA9D-36F65384606C}"/>
              </a:ext>
            </a:extLst>
          </p:cNvPr>
          <p:cNvSpPr>
            <a:spLocks noGrp="1"/>
          </p:cNvSpPr>
          <p:nvPr>
            <p:ph type="dt" sz="half" idx="10"/>
          </p:nvPr>
        </p:nvSpPr>
        <p:spPr/>
        <p:txBody>
          <a:bodyPr/>
          <a:lstStyle/>
          <a:p>
            <a:fld id="{4FC40D1F-AD27-4474-BBDB-AA60AFA1CCEF}" type="datetimeFigureOut">
              <a:rPr lang="en-US" smtClean="0"/>
              <a:t>5/28/2020</a:t>
            </a:fld>
            <a:endParaRPr lang="en-US"/>
          </a:p>
        </p:txBody>
      </p:sp>
      <p:sp>
        <p:nvSpPr>
          <p:cNvPr id="3" name="Marcador de pie de página 2">
            <a:extLst>
              <a:ext uri="{FF2B5EF4-FFF2-40B4-BE49-F238E27FC236}">
                <a16:creationId xmlns:a16="http://schemas.microsoft.com/office/drawing/2014/main" xmlns="" id="{C1274113-64DB-4DB2-A81F-3A957B846527}"/>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xmlns="" id="{F94039F2-022E-4DB1-AD5F-99F3D95FF4C8}"/>
              </a:ext>
            </a:extLst>
          </p:cNvPr>
          <p:cNvSpPr>
            <a:spLocks noGrp="1"/>
          </p:cNvSpPr>
          <p:nvPr>
            <p:ph type="sldNum" sz="quarter" idx="12"/>
          </p:nvPr>
        </p:nvSpPr>
        <p:spPr/>
        <p:txBody>
          <a:bodyPr/>
          <a:lstStyle/>
          <a:p>
            <a:fld id="{9979EE38-C553-4E8A-89ED-005BCC84D693}" type="slidenum">
              <a:rPr lang="en-US" smtClean="0"/>
              <a:t>‹Nº›</a:t>
            </a:fld>
            <a:endParaRPr lang="en-US"/>
          </a:p>
        </p:txBody>
      </p:sp>
    </p:spTree>
    <p:extLst>
      <p:ext uri="{BB962C8B-B14F-4D97-AF65-F5344CB8AC3E}">
        <p14:creationId xmlns:p14="http://schemas.microsoft.com/office/powerpoint/2010/main" val="1211884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344392-C7FD-42EF-B2BD-5C3C3244A42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xmlns="" id="{FC5F7F67-03EF-4A8C-9799-02F0E5FB7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xmlns="" id="{578DB960-9DA8-4284-B24D-574F9B19B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0F6B3393-653E-4728-A07D-96ADAE6CA659}"/>
              </a:ext>
            </a:extLst>
          </p:cNvPr>
          <p:cNvSpPr>
            <a:spLocks noGrp="1"/>
          </p:cNvSpPr>
          <p:nvPr>
            <p:ph type="dt" sz="half" idx="10"/>
          </p:nvPr>
        </p:nvSpPr>
        <p:spPr/>
        <p:txBody>
          <a:bodyPr/>
          <a:lstStyle/>
          <a:p>
            <a:fld id="{4FC40D1F-AD27-4474-BBDB-AA60AFA1CCEF}" type="datetimeFigureOut">
              <a:rPr lang="en-US" smtClean="0"/>
              <a:t>5/28/2020</a:t>
            </a:fld>
            <a:endParaRPr lang="en-US"/>
          </a:p>
        </p:txBody>
      </p:sp>
      <p:sp>
        <p:nvSpPr>
          <p:cNvPr id="6" name="Marcador de pie de página 5">
            <a:extLst>
              <a:ext uri="{FF2B5EF4-FFF2-40B4-BE49-F238E27FC236}">
                <a16:creationId xmlns:a16="http://schemas.microsoft.com/office/drawing/2014/main" xmlns="" id="{C383BFC7-DB19-481D-9BFC-ADF69020CDF2}"/>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xmlns="" id="{B73DF60A-3029-4A4D-8946-E96172017C12}"/>
              </a:ext>
            </a:extLst>
          </p:cNvPr>
          <p:cNvSpPr>
            <a:spLocks noGrp="1"/>
          </p:cNvSpPr>
          <p:nvPr>
            <p:ph type="sldNum" sz="quarter" idx="12"/>
          </p:nvPr>
        </p:nvSpPr>
        <p:spPr/>
        <p:txBody>
          <a:bodyPr/>
          <a:lstStyle/>
          <a:p>
            <a:fld id="{9979EE38-C553-4E8A-89ED-005BCC84D693}" type="slidenum">
              <a:rPr lang="en-US" smtClean="0"/>
              <a:t>‹Nº›</a:t>
            </a:fld>
            <a:endParaRPr lang="en-US"/>
          </a:p>
        </p:txBody>
      </p:sp>
    </p:spTree>
    <p:extLst>
      <p:ext uri="{BB962C8B-B14F-4D97-AF65-F5344CB8AC3E}">
        <p14:creationId xmlns:p14="http://schemas.microsoft.com/office/powerpoint/2010/main" val="323243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1922644-B92C-49D3-A39B-54F4982130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xmlns="" id="{448F99C9-E0CF-464A-B66A-24C75F7704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xmlns="" id="{DC0828E2-15EB-49FF-AE98-2CB80AD6C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5B1C353E-8565-4F7F-872D-4B29344EE150}"/>
              </a:ext>
            </a:extLst>
          </p:cNvPr>
          <p:cNvSpPr>
            <a:spLocks noGrp="1"/>
          </p:cNvSpPr>
          <p:nvPr>
            <p:ph type="dt" sz="half" idx="10"/>
          </p:nvPr>
        </p:nvSpPr>
        <p:spPr/>
        <p:txBody>
          <a:bodyPr/>
          <a:lstStyle/>
          <a:p>
            <a:fld id="{4FC40D1F-AD27-4474-BBDB-AA60AFA1CCEF}" type="datetimeFigureOut">
              <a:rPr lang="en-US" smtClean="0"/>
              <a:t>5/28/2020</a:t>
            </a:fld>
            <a:endParaRPr lang="en-US"/>
          </a:p>
        </p:txBody>
      </p:sp>
      <p:sp>
        <p:nvSpPr>
          <p:cNvPr id="6" name="Marcador de pie de página 5">
            <a:extLst>
              <a:ext uri="{FF2B5EF4-FFF2-40B4-BE49-F238E27FC236}">
                <a16:creationId xmlns:a16="http://schemas.microsoft.com/office/drawing/2014/main" xmlns="" id="{1ED5DFD9-1BF5-4D90-A9EB-2DBC91098B26}"/>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xmlns="" id="{7C3F40FF-CF59-47EE-A95A-BB130CEE976A}"/>
              </a:ext>
            </a:extLst>
          </p:cNvPr>
          <p:cNvSpPr>
            <a:spLocks noGrp="1"/>
          </p:cNvSpPr>
          <p:nvPr>
            <p:ph type="sldNum" sz="quarter" idx="12"/>
          </p:nvPr>
        </p:nvSpPr>
        <p:spPr/>
        <p:txBody>
          <a:bodyPr/>
          <a:lstStyle/>
          <a:p>
            <a:fld id="{9979EE38-C553-4E8A-89ED-005BCC84D693}" type="slidenum">
              <a:rPr lang="en-US" smtClean="0"/>
              <a:t>‹Nº›</a:t>
            </a:fld>
            <a:endParaRPr lang="en-US"/>
          </a:p>
        </p:txBody>
      </p:sp>
    </p:spTree>
    <p:extLst>
      <p:ext uri="{BB962C8B-B14F-4D97-AF65-F5344CB8AC3E}">
        <p14:creationId xmlns:p14="http://schemas.microsoft.com/office/powerpoint/2010/main" val="18133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A88BD21E-CC5F-4C72-A82C-6D8DE75EC6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xmlns="" id="{7614A58D-4B22-4936-938E-22BE7D1E58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xmlns="" id="{C14C0DF7-AF2F-47CF-9525-4DE8A675EE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40D1F-AD27-4474-BBDB-AA60AFA1CCEF}" type="datetimeFigureOut">
              <a:rPr lang="en-US" smtClean="0"/>
              <a:t>5/28/2020</a:t>
            </a:fld>
            <a:endParaRPr lang="en-US"/>
          </a:p>
        </p:txBody>
      </p:sp>
      <p:sp>
        <p:nvSpPr>
          <p:cNvPr id="5" name="Marcador de pie de página 4">
            <a:extLst>
              <a:ext uri="{FF2B5EF4-FFF2-40B4-BE49-F238E27FC236}">
                <a16:creationId xmlns:a16="http://schemas.microsoft.com/office/drawing/2014/main" xmlns="" id="{F86BC1DA-FA0F-4523-9838-232C7BCCF1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xmlns="" id="{96210174-2099-4798-959B-F247BF4CF8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9EE38-C553-4E8A-89ED-005BCC84D693}" type="slidenum">
              <a:rPr lang="en-US" smtClean="0"/>
              <a:t>‹Nº›</a:t>
            </a:fld>
            <a:endParaRPr lang="en-US"/>
          </a:p>
        </p:txBody>
      </p:sp>
    </p:spTree>
    <p:extLst>
      <p:ext uri="{BB962C8B-B14F-4D97-AF65-F5344CB8AC3E}">
        <p14:creationId xmlns:p14="http://schemas.microsoft.com/office/powerpoint/2010/main" val="1852466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sicologiaymente.com/coach/tipos-de-liderazgo"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sicologiaymente.com/coach/tipos-de-liderazgo"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sicologiaymente.com/coach/tipos-de-liderazgo"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sicologiaymente.com/coach/tipos-de-liderazgo"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oncepto.de/lider/#ixzz6N1N6oXP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balancedgroupblog.blogspot.com/2012/03/que-son-los-estilos-sociales.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balancedgroupblog.blogspot.com/2012/03/que-son-los-estilos-sociales.html"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scirp.org/(S(351jmbntvnsjt1aadkposzje))/reference/ReferencesPapers.aspx?ReferenceID=1497904" TargetMode="Externa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1.jpeg"/><Relationship Id="rId7" Type="http://schemas.openxmlformats.org/officeDocument/2006/relationships/diagramLayout" Target="../diagrams/layout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hyperlink" Target="https://www.gestiopolis.com/diferencias-entre-liderazgo-femenino-y-masculino/" TargetMode="External"/><Relationship Id="rId10" Type="http://schemas.microsoft.com/office/2007/relationships/diagramDrawing" Target="../diagrams/drawing1.xml"/><Relationship Id="rId4" Type="http://schemas.openxmlformats.org/officeDocument/2006/relationships/image" Target="../media/image12.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3" Type="http://schemas.openxmlformats.org/officeDocument/2006/relationships/hyperlink" Target="https://www.gestiopolis.com/diferencias-entre-liderazgo-femenino-y-masculino/"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87DACA24-EE43-467A-BF98-90B2D0385E83}"/>
              </a:ext>
            </a:extLst>
          </p:cNvPr>
          <p:cNvSpPr>
            <a:spLocks noGrp="1"/>
          </p:cNvSpPr>
          <p:nvPr>
            <p:ph type="ctrTitle"/>
          </p:nvPr>
        </p:nvSpPr>
        <p:spPr>
          <a:xfrm>
            <a:off x="3045368" y="2934269"/>
            <a:ext cx="6105194" cy="1618121"/>
          </a:xfrm>
        </p:spPr>
        <p:txBody>
          <a:bodyPr>
            <a:normAutofit/>
          </a:bodyPr>
          <a:lstStyle/>
          <a:p>
            <a:r>
              <a:rPr lang="es-MX" sz="5100" dirty="0">
                <a:solidFill>
                  <a:srgbClr val="FFFFFF"/>
                </a:solidFill>
              </a:rPr>
              <a:t>Liderazgo </a:t>
            </a:r>
            <a:br>
              <a:rPr lang="es-MX" sz="5100" dirty="0">
                <a:solidFill>
                  <a:srgbClr val="FFFFFF"/>
                </a:solidFill>
              </a:rPr>
            </a:br>
            <a:r>
              <a:rPr lang="es-MX" sz="5100" dirty="0">
                <a:solidFill>
                  <a:srgbClr val="FFFFFF"/>
                </a:solidFill>
              </a:rPr>
              <a:t>Femenino-Masculino</a:t>
            </a:r>
            <a:endParaRPr lang="en-US" sz="5100" dirty="0">
              <a:solidFill>
                <a:srgbClr val="FFFFFF"/>
              </a:solidFill>
            </a:endParaRPr>
          </a:p>
        </p:txBody>
      </p:sp>
      <p:sp>
        <p:nvSpPr>
          <p:cNvPr id="3" name="Subtítulo 2">
            <a:extLst>
              <a:ext uri="{FF2B5EF4-FFF2-40B4-BE49-F238E27FC236}">
                <a16:creationId xmlns:a16="http://schemas.microsoft.com/office/drawing/2014/main" xmlns="" id="{178D06C5-569F-4E1F-8E41-CC0749C0FDAB}"/>
              </a:ext>
            </a:extLst>
          </p:cNvPr>
          <p:cNvSpPr>
            <a:spLocks noGrp="1"/>
          </p:cNvSpPr>
          <p:nvPr>
            <p:ph type="subTitle" idx="1"/>
          </p:nvPr>
        </p:nvSpPr>
        <p:spPr>
          <a:xfrm>
            <a:off x="3045368" y="4784279"/>
            <a:ext cx="6105194" cy="682079"/>
          </a:xfrm>
        </p:spPr>
        <p:txBody>
          <a:bodyPr>
            <a:noAutofit/>
          </a:bodyPr>
          <a:lstStyle/>
          <a:p>
            <a:r>
              <a:rPr lang="es-MX" sz="3200" dirty="0">
                <a:solidFill>
                  <a:srgbClr val="FFFFFF"/>
                </a:solidFill>
              </a:rPr>
              <a:t>Mitos y Realidades</a:t>
            </a:r>
          </a:p>
          <a:p>
            <a:r>
              <a:rPr lang="es-MX" sz="3200" dirty="0">
                <a:solidFill>
                  <a:srgbClr val="FFFFFF"/>
                </a:solidFill>
              </a:rPr>
              <a:t>Por Alejandro MARTÍN</a:t>
            </a:r>
            <a:endParaRPr lang="en-US" sz="3200" dirty="0">
              <a:solidFill>
                <a:srgbClr val="FFFFFF"/>
              </a:solidFill>
            </a:endParaRPr>
          </a:p>
        </p:txBody>
      </p:sp>
      <p:pic>
        <p:nvPicPr>
          <p:cNvPr id="4" name="Imagen 3">
            <a:extLst>
              <a:ext uri="{FF2B5EF4-FFF2-40B4-BE49-F238E27FC236}">
                <a16:creationId xmlns:a16="http://schemas.microsoft.com/office/drawing/2014/main" xmlns="" id="{C51E6A28-611E-487F-8D2E-0FAEE571C5CD}"/>
              </a:ext>
            </a:extLst>
          </p:cNvPr>
          <p:cNvPicPr>
            <a:picLocks noChangeAspect="1"/>
          </p:cNvPicPr>
          <p:nvPr/>
        </p:nvPicPr>
        <p:blipFill>
          <a:blip r:embed="rId3"/>
          <a:stretch>
            <a:fillRect/>
          </a:stretch>
        </p:blipFill>
        <p:spPr>
          <a:xfrm>
            <a:off x="5004748" y="724469"/>
            <a:ext cx="2182504" cy="2182504"/>
          </a:xfrm>
          <a:prstGeom prst="rect">
            <a:avLst/>
          </a:prstGeom>
        </p:spPr>
      </p:pic>
    </p:spTree>
    <p:extLst>
      <p:ext uri="{BB962C8B-B14F-4D97-AF65-F5344CB8AC3E}">
        <p14:creationId xmlns:p14="http://schemas.microsoft.com/office/powerpoint/2010/main" val="32237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549C8C4B-ECD1-4B09-8CA4-41A90254376B}"/>
              </a:ext>
            </a:extLst>
          </p:cNvPr>
          <p:cNvSpPr>
            <a:spLocks noGrp="1"/>
          </p:cNvSpPr>
          <p:nvPr>
            <p:ph type="title"/>
          </p:nvPr>
        </p:nvSpPr>
        <p:spPr>
          <a:xfrm>
            <a:off x="1179226" y="826680"/>
            <a:ext cx="9833548" cy="1325563"/>
          </a:xfrm>
        </p:spPr>
        <p:txBody>
          <a:bodyPr>
            <a:normAutofit/>
          </a:bodyPr>
          <a:lstStyle/>
          <a:p>
            <a:pPr algn="ctr"/>
            <a:r>
              <a:rPr lang="es-MX" sz="4000" dirty="0">
                <a:solidFill>
                  <a:srgbClr val="FFFFFF"/>
                </a:solidFill>
              </a:rPr>
              <a:t>5 tipos de Liderazgo</a:t>
            </a:r>
            <a:endParaRPr lang="en-US" sz="4000" dirty="0">
              <a:solidFill>
                <a:srgbClr val="FFFFFF"/>
              </a:solidFill>
            </a:endParaRPr>
          </a:p>
        </p:txBody>
      </p:sp>
      <p:sp>
        <p:nvSpPr>
          <p:cNvPr id="3" name="Marcador de contenido 2">
            <a:extLst>
              <a:ext uri="{FF2B5EF4-FFF2-40B4-BE49-F238E27FC236}">
                <a16:creationId xmlns:a16="http://schemas.microsoft.com/office/drawing/2014/main" xmlns="" id="{F43AC99F-0DE4-457C-9B21-0F8B796EFACB}"/>
              </a:ext>
            </a:extLst>
          </p:cNvPr>
          <p:cNvSpPr>
            <a:spLocks noGrp="1"/>
          </p:cNvSpPr>
          <p:nvPr>
            <p:ph idx="1"/>
          </p:nvPr>
        </p:nvSpPr>
        <p:spPr>
          <a:xfrm>
            <a:off x="355601" y="2437877"/>
            <a:ext cx="5485641" cy="4167639"/>
          </a:xfrm>
        </p:spPr>
        <p:txBody>
          <a:bodyPr>
            <a:noAutofit/>
          </a:bodyPr>
          <a:lstStyle/>
          <a:p>
            <a:pPr marL="0" indent="0">
              <a:buNone/>
            </a:pPr>
            <a:r>
              <a:rPr lang="es-MX" sz="1800" b="1" dirty="0">
                <a:solidFill>
                  <a:srgbClr val="000000"/>
                </a:solidFill>
              </a:rPr>
              <a:t>1. Liderazgo laissez-faire</a:t>
            </a:r>
          </a:p>
          <a:p>
            <a:r>
              <a:rPr lang="es-MX" sz="1800" dirty="0">
                <a:solidFill>
                  <a:srgbClr val="000000"/>
                </a:solidFill>
              </a:rPr>
              <a:t>El tipo de </a:t>
            </a:r>
            <a:r>
              <a:rPr lang="es-MX" sz="1800" b="1" dirty="0">
                <a:solidFill>
                  <a:srgbClr val="000000"/>
                </a:solidFill>
              </a:rPr>
              <a:t>liderazgo laissez-faire</a:t>
            </a:r>
            <a:r>
              <a:rPr lang="es-MX" sz="1800" dirty="0">
                <a:solidFill>
                  <a:srgbClr val="000000"/>
                </a:solidFill>
              </a:rPr>
              <a:t>, también conocido como </a:t>
            </a:r>
            <a:r>
              <a:rPr lang="es-MX" sz="1800" b="1" i="1" dirty="0">
                <a:solidFill>
                  <a:srgbClr val="000000"/>
                </a:solidFill>
              </a:rPr>
              <a:t>liderazgo delegativo</a:t>
            </a:r>
            <a:r>
              <a:rPr lang="es-MX" sz="1800" dirty="0">
                <a:solidFill>
                  <a:srgbClr val="000000"/>
                </a:solidFill>
              </a:rPr>
              <a:t>, es un estilo de no intervención y falta de </a:t>
            </a:r>
            <a:r>
              <a:rPr lang="es-MX" sz="1800" dirty="0" err="1">
                <a:solidFill>
                  <a:srgbClr val="000000"/>
                </a:solidFill>
              </a:rPr>
              <a:t>feedback</a:t>
            </a:r>
            <a:r>
              <a:rPr lang="es-MX" sz="1800" dirty="0">
                <a:solidFill>
                  <a:srgbClr val="000000"/>
                </a:solidFill>
              </a:rPr>
              <a:t> regular. El nombre hace referencia a la palabra francesa “dejar pasar” o “dejarlo ser”.</a:t>
            </a:r>
          </a:p>
          <a:p>
            <a:r>
              <a:rPr lang="es-MX" sz="1800" dirty="0">
                <a:solidFill>
                  <a:srgbClr val="000000"/>
                </a:solidFill>
              </a:rPr>
              <a:t> El líder laissez-faire </a:t>
            </a:r>
            <a:r>
              <a:rPr lang="es-MX" sz="1800" b="1" dirty="0">
                <a:solidFill>
                  <a:srgbClr val="000000"/>
                </a:solidFill>
              </a:rPr>
              <a:t>interviene solo cuando es necesario </a:t>
            </a:r>
            <a:r>
              <a:rPr lang="es-MX" sz="1800" dirty="0">
                <a:solidFill>
                  <a:srgbClr val="000000"/>
                </a:solidFill>
              </a:rPr>
              <a:t>y con la menor cantidad de control posible. </a:t>
            </a:r>
          </a:p>
          <a:p>
            <a:r>
              <a:rPr lang="es-MX" sz="1800" dirty="0">
                <a:solidFill>
                  <a:srgbClr val="000000"/>
                </a:solidFill>
              </a:rPr>
              <a:t>Es un estilo no autoritario que se basa en la teoría de que los empleados con mucha experiencia, entrenamiento y motivación necesitan menos supervisión para ser productivos. Ya que estos trabajadores son expertos y poseen las competencias para rendir de manera independiente, son capaces de cumplir con las tareas con muy poca vigilancia.</a:t>
            </a:r>
          </a:p>
          <a:p>
            <a:endParaRPr lang="en-US" sz="1800" dirty="0">
              <a:solidFill>
                <a:srgbClr val="000000"/>
              </a:solidFill>
            </a:endParaRPr>
          </a:p>
        </p:txBody>
      </p:sp>
      <p:sp>
        <p:nvSpPr>
          <p:cNvPr id="4" name="CuadroTexto 3">
            <a:extLst>
              <a:ext uri="{FF2B5EF4-FFF2-40B4-BE49-F238E27FC236}">
                <a16:creationId xmlns:a16="http://schemas.microsoft.com/office/drawing/2014/main" xmlns="" id="{59F79D00-EF24-4E42-B30A-39172A0DB7D2}"/>
              </a:ext>
            </a:extLst>
          </p:cNvPr>
          <p:cNvSpPr txBox="1"/>
          <p:nvPr/>
        </p:nvSpPr>
        <p:spPr>
          <a:xfrm>
            <a:off x="6022840" y="2466164"/>
            <a:ext cx="5813255" cy="2031325"/>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400" b="1" dirty="0">
                <a:solidFill>
                  <a:srgbClr val="000000"/>
                </a:solidFill>
              </a:rPr>
              <a:t>Ventajas</a:t>
            </a:r>
          </a:p>
          <a:p>
            <a:r>
              <a:rPr lang="es-MX" sz="1400" dirty="0">
                <a:solidFill>
                  <a:srgbClr val="000000"/>
                </a:solidFill>
              </a:rPr>
              <a:t>Para algunos empleados, la autonomía es liberadora, mejora la </a:t>
            </a:r>
            <a:r>
              <a:rPr lang="es-MX" sz="1400" b="1" dirty="0">
                <a:solidFill>
                  <a:srgbClr val="000000"/>
                </a:solidFill>
              </a:rPr>
              <a:t>creatividad</a:t>
            </a:r>
            <a:r>
              <a:rPr lang="es-MX" sz="1400" dirty="0">
                <a:solidFill>
                  <a:srgbClr val="000000"/>
                </a:solidFill>
              </a:rPr>
              <a:t> y ayuda a sentirse más satisfecho con el trabajo que se realiza. Este tipo de liderazgo puede ser usado en situaciones donde los subordinados son</a:t>
            </a:r>
          </a:p>
          <a:p>
            <a:r>
              <a:rPr lang="es-MX" sz="1400" dirty="0">
                <a:solidFill>
                  <a:srgbClr val="000000"/>
                </a:solidFill>
              </a:rPr>
              <a:t> </a:t>
            </a:r>
            <a:r>
              <a:rPr lang="es-MX" sz="1400" b="1" dirty="0">
                <a:solidFill>
                  <a:srgbClr val="000000"/>
                </a:solidFill>
              </a:rPr>
              <a:t>apasionados y gozan de una alta motivación intrínseca.</a:t>
            </a:r>
          </a:p>
          <a:p>
            <a:r>
              <a:rPr lang="es-MX" sz="1400" dirty="0">
                <a:solidFill>
                  <a:srgbClr val="000000"/>
                </a:solidFill>
              </a:rPr>
              <a:t>Este tipo de liderazgo permite que las personas más especializadas en su trabajo o que aportan un mayor valor añadido no se vean constreñidas por las formalidades y una excesiva rigidez organizativa y hagan lo que mejor saben hacer.</a:t>
            </a:r>
            <a:endParaRPr lang="en-US" sz="1400" dirty="0"/>
          </a:p>
        </p:txBody>
      </p:sp>
      <p:sp>
        <p:nvSpPr>
          <p:cNvPr id="9" name="CuadroTexto 8">
            <a:extLst>
              <a:ext uri="{FF2B5EF4-FFF2-40B4-BE49-F238E27FC236}">
                <a16:creationId xmlns:a16="http://schemas.microsoft.com/office/drawing/2014/main" xmlns="" id="{80861909-CC3B-46ED-8FA5-E13D51AB6E61}"/>
              </a:ext>
            </a:extLst>
          </p:cNvPr>
          <p:cNvSpPr txBox="1"/>
          <p:nvPr/>
        </p:nvSpPr>
        <p:spPr>
          <a:xfrm>
            <a:off x="6038762" y="4597490"/>
            <a:ext cx="5813255" cy="2246769"/>
          </a:xfrm>
          <a:prstGeom prst="rect">
            <a:avLst/>
          </a:prstGeom>
          <a:solidFill>
            <a:srgbClr val="FF0000">
              <a:alpha val="8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400" b="1" dirty="0">
                <a:solidFill>
                  <a:srgbClr val="000000"/>
                </a:solidFill>
              </a:rPr>
              <a:t>Desventajas</a:t>
            </a:r>
          </a:p>
          <a:p>
            <a:r>
              <a:rPr lang="es-MX" sz="1400" dirty="0">
                <a:solidFill>
                  <a:srgbClr val="000000"/>
                </a:solidFill>
              </a:rPr>
              <a:t>Hay que tener en cuenta que </a:t>
            </a:r>
            <a:r>
              <a:rPr lang="es-MX" sz="1400" b="1" dirty="0">
                <a:solidFill>
                  <a:srgbClr val="000000"/>
                </a:solidFill>
              </a:rPr>
              <a:t>no todos los empleados poseen esas características</a:t>
            </a:r>
            <a:r>
              <a:rPr lang="es-MX" sz="1400" dirty="0">
                <a:solidFill>
                  <a:srgbClr val="000000"/>
                </a:solidFill>
              </a:rPr>
              <a:t>. Este estilo no es apropiado cuando se trabaja con empleados que no poseen las competencias arriba mencionadas. Muchas personas </a:t>
            </a:r>
            <a:r>
              <a:rPr lang="es-MX" sz="1400" b="1" dirty="0">
                <a:solidFill>
                  <a:srgbClr val="000000"/>
                </a:solidFill>
              </a:rPr>
              <a:t>no son buenas a la hora de asignarse sus propios plazos de entrega</a:t>
            </a:r>
            <a:r>
              <a:rPr lang="es-MX" sz="1400" dirty="0">
                <a:solidFill>
                  <a:srgbClr val="000000"/>
                </a:solidFill>
              </a:rPr>
              <a:t>, gestionarse sus propias tareas y resolver los problemas que puedan ir surgiendo. </a:t>
            </a:r>
          </a:p>
          <a:p>
            <a:r>
              <a:rPr lang="es-MX" sz="1400" dirty="0">
                <a:solidFill>
                  <a:srgbClr val="000000"/>
                </a:solidFill>
              </a:rPr>
              <a:t>Tienen un estilo de trabajo mucho más pasivo en el que todo depende de que tengan instrucciones muy específicas y, en situaciones de ambigüedad, no tienen por qué aplicar el sentido común o tienden a trabajar menos a la espera de más información.</a:t>
            </a:r>
          </a:p>
        </p:txBody>
      </p:sp>
    </p:spTree>
    <p:extLst>
      <p:ext uri="{BB962C8B-B14F-4D97-AF65-F5344CB8AC3E}">
        <p14:creationId xmlns:p14="http://schemas.microsoft.com/office/powerpoint/2010/main" val="697599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549C8C4B-ECD1-4B09-8CA4-41A90254376B}"/>
              </a:ext>
            </a:extLst>
          </p:cNvPr>
          <p:cNvSpPr>
            <a:spLocks noGrp="1"/>
          </p:cNvSpPr>
          <p:nvPr>
            <p:ph type="title"/>
          </p:nvPr>
        </p:nvSpPr>
        <p:spPr>
          <a:xfrm>
            <a:off x="1179226" y="826680"/>
            <a:ext cx="9833548" cy="1325563"/>
          </a:xfrm>
        </p:spPr>
        <p:txBody>
          <a:bodyPr>
            <a:normAutofit/>
          </a:bodyPr>
          <a:lstStyle/>
          <a:p>
            <a:pPr algn="ctr"/>
            <a:r>
              <a:rPr lang="es-MX" sz="4000" dirty="0">
                <a:solidFill>
                  <a:srgbClr val="FFFFFF"/>
                </a:solidFill>
              </a:rPr>
              <a:t>5 tipos de Liderazgo</a:t>
            </a:r>
            <a:endParaRPr lang="en-US" sz="4000" dirty="0">
              <a:solidFill>
                <a:srgbClr val="FFFFFF"/>
              </a:solidFill>
            </a:endParaRPr>
          </a:p>
        </p:txBody>
      </p:sp>
      <p:sp>
        <p:nvSpPr>
          <p:cNvPr id="3" name="Marcador de contenido 2">
            <a:extLst>
              <a:ext uri="{FF2B5EF4-FFF2-40B4-BE49-F238E27FC236}">
                <a16:creationId xmlns:a16="http://schemas.microsoft.com/office/drawing/2014/main" xmlns="" id="{F43AC99F-0DE4-457C-9B21-0F8B796EFACB}"/>
              </a:ext>
            </a:extLst>
          </p:cNvPr>
          <p:cNvSpPr>
            <a:spLocks noGrp="1"/>
          </p:cNvSpPr>
          <p:nvPr>
            <p:ph idx="1"/>
          </p:nvPr>
        </p:nvSpPr>
        <p:spPr>
          <a:xfrm>
            <a:off x="355601" y="2860961"/>
            <a:ext cx="11480494" cy="1489680"/>
          </a:xfrm>
        </p:spPr>
        <p:txBody>
          <a:bodyPr>
            <a:noAutofit/>
          </a:bodyPr>
          <a:lstStyle/>
          <a:p>
            <a:pPr marL="0" indent="0">
              <a:buNone/>
            </a:pPr>
            <a:r>
              <a:rPr lang="es-MX" sz="1800" b="1" dirty="0"/>
              <a:t>2. Liderazgo autocrático</a:t>
            </a:r>
          </a:p>
          <a:p>
            <a:r>
              <a:rPr lang="es-MX" sz="1800" dirty="0"/>
              <a:t>El </a:t>
            </a:r>
            <a:r>
              <a:rPr lang="es-MX" sz="1800" b="1" dirty="0"/>
              <a:t>liderazgo autocrático</a:t>
            </a:r>
            <a:r>
              <a:rPr lang="es-MX" sz="1800" dirty="0"/>
              <a:t> permite que los supervisores tomen decisiones y fijen las directrices sin la participación del grupo. </a:t>
            </a:r>
          </a:p>
          <a:p>
            <a:r>
              <a:rPr lang="es-MX" sz="1800" dirty="0"/>
              <a:t>El líder concentra</a:t>
            </a:r>
            <a:r>
              <a:rPr lang="es-MX" sz="1800" b="1" dirty="0"/>
              <a:t> todo el poder y nadie desafía sus decisiones</a:t>
            </a:r>
            <a:r>
              <a:rPr lang="es-MX" sz="1800" dirty="0"/>
              <a:t>. Es un ejercicio de liderazgo unidireccional, lo único que tienen que hacer los subordinados es obedecer las directrices que marca el líder. </a:t>
            </a:r>
            <a:endParaRPr lang="en-US" sz="1800" dirty="0">
              <a:solidFill>
                <a:srgbClr val="000000"/>
              </a:solidFill>
            </a:endParaRPr>
          </a:p>
        </p:txBody>
      </p:sp>
      <p:sp>
        <p:nvSpPr>
          <p:cNvPr id="4" name="CuadroTexto 3">
            <a:extLst>
              <a:ext uri="{FF2B5EF4-FFF2-40B4-BE49-F238E27FC236}">
                <a16:creationId xmlns:a16="http://schemas.microsoft.com/office/drawing/2014/main" xmlns="" id="{59F79D00-EF24-4E42-B30A-39172A0DB7D2}"/>
              </a:ext>
            </a:extLst>
          </p:cNvPr>
          <p:cNvSpPr txBox="1"/>
          <p:nvPr/>
        </p:nvSpPr>
        <p:spPr>
          <a:xfrm>
            <a:off x="126747" y="4815858"/>
            <a:ext cx="5813255" cy="1384995"/>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400" b="1" dirty="0">
                <a:solidFill>
                  <a:srgbClr val="000000"/>
                </a:solidFill>
              </a:rPr>
              <a:t>Ventajas</a:t>
            </a:r>
          </a:p>
          <a:p>
            <a:r>
              <a:rPr lang="es-MX" sz="1400" dirty="0"/>
              <a:t>Puede ser efectivo en ambientes de trabajo en los que las decisiones necesitan tomarse rápidamente. También parece ser altamente efectivo con empleados que requieren una vigilancia estrecha sobre las actividades, elimina la tendencia de los </a:t>
            </a:r>
            <a:r>
              <a:rPr lang="es-MX" sz="1400" b="1" dirty="0"/>
              <a:t>trabajadores a relajarse</a:t>
            </a:r>
            <a:r>
              <a:rPr lang="es-MX" sz="1400" dirty="0"/>
              <a:t>, puede aumentar la productividad y velocidad en las tareas.</a:t>
            </a:r>
            <a:endParaRPr lang="en-US" sz="1400" dirty="0"/>
          </a:p>
        </p:txBody>
      </p:sp>
      <p:sp>
        <p:nvSpPr>
          <p:cNvPr id="9" name="CuadroTexto 8">
            <a:extLst>
              <a:ext uri="{FF2B5EF4-FFF2-40B4-BE49-F238E27FC236}">
                <a16:creationId xmlns:a16="http://schemas.microsoft.com/office/drawing/2014/main" xmlns="" id="{80861909-CC3B-46ED-8FA5-E13D51AB6E61}"/>
              </a:ext>
            </a:extLst>
          </p:cNvPr>
          <p:cNvSpPr txBox="1"/>
          <p:nvPr/>
        </p:nvSpPr>
        <p:spPr>
          <a:xfrm>
            <a:off x="6038762" y="4815858"/>
            <a:ext cx="5813255" cy="1600438"/>
          </a:xfrm>
          <a:prstGeom prst="rect">
            <a:avLst/>
          </a:prstGeom>
          <a:solidFill>
            <a:srgbClr val="FF0000">
              <a:alpha val="8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400" b="1" dirty="0">
                <a:solidFill>
                  <a:srgbClr val="000000"/>
                </a:solidFill>
              </a:rPr>
              <a:t>Desventajas</a:t>
            </a:r>
          </a:p>
          <a:p>
            <a:r>
              <a:rPr lang="es-MX" sz="1400" dirty="0"/>
              <a:t>Las desventajas del líder autocrático son evidentes. </a:t>
            </a:r>
            <a:r>
              <a:rPr lang="es-MX" sz="1400" b="1" dirty="0"/>
              <a:t>No tiene en cuenta la opinión de los trabajadores</a:t>
            </a:r>
            <a:r>
              <a:rPr lang="es-MX" sz="1400" dirty="0"/>
              <a:t> y los empleados son simplemente personas que deben acatar órdenes. Algunos empleados</a:t>
            </a:r>
            <a:r>
              <a:rPr lang="es-MX" sz="1400" b="1" dirty="0"/>
              <a:t> </a:t>
            </a:r>
            <a:r>
              <a:rPr lang="es-MX" sz="1400" dirty="0"/>
              <a:t>pueden sentirse infravalorados y suelen mostrar poco compromiso afectivo hacia la compañía, pudiendo llegar a abandonar la empresa o rendir menos. Es un estilo de liderazgo que, poco a poco, está siendo desterrado de las empresas punteras.</a:t>
            </a:r>
          </a:p>
        </p:txBody>
      </p:sp>
      <p:sp>
        <p:nvSpPr>
          <p:cNvPr id="8" name="CuadroTexto 7">
            <a:extLst>
              <a:ext uri="{FF2B5EF4-FFF2-40B4-BE49-F238E27FC236}">
                <a16:creationId xmlns:a16="http://schemas.microsoft.com/office/drawing/2014/main" xmlns="" id="{68A59949-92A4-40E4-BEFE-64114D656CB3}"/>
              </a:ext>
            </a:extLst>
          </p:cNvPr>
          <p:cNvSpPr txBox="1"/>
          <p:nvPr/>
        </p:nvSpPr>
        <p:spPr>
          <a:xfrm>
            <a:off x="147291" y="6599609"/>
            <a:ext cx="3102131" cy="246221"/>
          </a:xfrm>
          <a:prstGeom prst="rect">
            <a:avLst/>
          </a:prstGeom>
          <a:noFill/>
        </p:spPr>
        <p:txBody>
          <a:bodyPr wrap="none" rtlCol="0">
            <a:spAutoFit/>
          </a:bodyPr>
          <a:lstStyle/>
          <a:p>
            <a:r>
              <a:rPr lang="en-US" sz="1000" dirty="0">
                <a:hlinkClick r:id="rId3"/>
              </a:rPr>
              <a:t>https://psicologiaymente.com/coach/tipos-de-liderazgo</a:t>
            </a:r>
            <a:endParaRPr lang="en-US" sz="1000" dirty="0"/>
          </a:p>
        </p:txBody>
      </p:sp>
    </p:spTree>
    <p:extLst>
      <p:ext uri="{BB962C8B-B14F-4D97-AF65-F5344CB8AC3E}">
        <p14:creationId xmlns:p14="http://schemas.microsoft.com/office/powerpoint/2010/main" val="3515297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549C8C4B-ECD1-4B09-8CA4-41A90254376B}"/>
              </a:ext>
            </a:extLst>
          </p:cNvPr>
          <p:cNvSpPr>
            <a:spLocks noGrp="1"/>
          </p:cNvSpPr>
          <p:nvPr>
            <p:ph type="title"/>
          </p:nvPr>
        </p:nvSpPr>
        <p:spPr>
          <a:xfrm>
            <a:off x="1179226" y="826680"/>
            <a:ext cx="9833548" cy="1325563"/>
          </a:xfrm>
        </p:spPr>
        <p:txBody>
          <a:bodyPr>
            <a:normAutofit/>
          </a:bodyPr>
          <a:lstStyle/>
          <a:p>
            <a:pPr algn="ctr"/>
            <a:r>
              <a:rPr lang="es-MX" sz="4000" dirty="0">
                <a:solidFill>
                  <a:srgbClr val="FFFFFF"/>
                </a:solidFill>
              </a:rPr>
              <a:t>5 tipos de Liderazgo</a:t>
            </a:r>
            <a:endParaRPr lang="en-US" sz="4000" dirty="0">
              <a:solidFill>
                <a:srgbClr val="FFFFFF"/>
              </a:solidFill>
            </a:endParaRPr>
          </a:p>
        </p:txBody>
      </p:sp>
      <p:sp>
        <p:nvSpPr>
          <p:cNvPr id="3" name="Marcador de contenido 2">
            <a:extLst>
              <a:ext uri="{FF2B5EF4-FFF2-40B4-BE49-F238E27FC236}">
                <a16:creationId xmlns:a16="http://schemas.microsoft.com/office/drawing/2014/main" xmlns="" id="{F43AC99F-0DE4-457C-9B21-0F8B796EFACB}"/>
              </a:ext>
            </a:extLst>
          </p:cNvPr>
          <p:cNvSpPr>
            <a:spLocks noGrp="1"/>
          </p:cNvSpPr>
          <p:nvPr>
            <p:ph idx="1"/>
          </p:nvPr>
        </p:nvSpPr>
        <p:spPr>
          <a:xfrm>
            <a:off x="6869898" y="3388882"/>
            <a:ext cx="5039509" cy="2513310"/>
          </a:xfrm>
        </p:spPr>
        <p:txBody>
          <a:bodyPr>
            <a:noAutofit/>
          </a:bodyPr>
          <a:lstStyle/>
          <a:p>
            <a:pPr marL="0" indent="0">
              <a:buNone/>
            </a:pPr>
            <a:r>
              <a:rPr lang="es-MX" sz="1800" b="1" dirty="0"/>
              <a:t>3. Liderazgo democrático</a:t>
            </a:r>
          </a:p>
          <a:p>
            <a:r>
              <a:rPr lang="es-MX" sz="1800" dirty="0"/>
              <a:t>Habitualmente llamado </a:t>
            </a:r>
            <a:r>
              <a:rPr lang="es-MX" sz="1800" b="1" i="1" dirty="0"/>
              <a:t>liderazgo participativo</a:t>
            </a:r>
            <a:r>
              <a:rPr lang="es-MX" sz="1800" dirty="0"/>
              <a:t>,</a:t>
            </a:r>
          </a:p>
          <a:p>
            <a:r>
              <a:rPr lang="es-MX" sz="1800" dirty="0"/>
              <a:t>Se caracteriza por crear entusiasmo entre los trabajadores al priorizar la </a:t>
            </a:r>
            <a:r>
              <a:rPr lang="es-MX" sz="1800" b="1" dirty="0"/>
              <a:t>participación de todo el grupo</a:t>
            </a:r>
            <a:r>
              <a:rPr lang="es-MX" sz="1800" dirty="0"/>
              <a:t>. </a:t>
            </a:r>
          </a:p>
          <a:p>
            <a:r>
              <a:rPr lang="es-MX" sz="1800" dirty="0"/>
              <a:t>El líder promueve el diálogo entre sus seguidores para tener en cuenta las opiniones del grupo, pero la decisión final la toma el superior. </a:t>
            </a:r>
            <a:endParaRPr lang="en-US" sz="1800" dirty="0">
              <a:solidFill>
                <a:srgbClr val="000000"/>
              </a:solidFill>
            </a:endParaRPr>
          </a:p>
        </p:txBody>
      </p:sp>
      <p:sp>
        <p:nvSpPr>
          <p:cNvPr id="4" name="CuadroTexto 3">
            <a:extLst>
              <a:ext uri="{FF2B5EF4-FFF2-40B4-BE49-F238E27FC236}">
                <a16:creationId xmlns:a16="http://schemas.microsoft.com/office/drawing/2014/main" xmlns="" id="{59F79D00-EF24-4E42-B30A-39172A0DB7D2}"/>
              </a:ext>
            </a:extLst>
          </p:cNvPr>
          <p:cNvSpPr txBox="1"/>
          <p:nvPr/>
        </p:nvSpPr>
        <p:spPr>
          <a:xfrm>
            <a:off x="669618" y="2515755"/>
            <a:ext cx="5813255" cy="1815882"/>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400" b="1" dirty="0">
                <a:solidFill>
                  <a:srgbClr val="000000"/>
                </a:solidFill>
              </a:rPr>
              <a:t>Ventajas</a:t>
            </a:r>
          </a:p>
          <a:p>
            <a:r>
              <a:rPr lang="es-MX" sz="1400" dirty="0"/>
              <a:t>Este tipo de líder se gana al equipo porque los empleados contribuyen en el proceso de decisión. Por tanto, los empleados suelen sentirse como parte de la compañía y de los cambios que puedan producirse en la organización, mejorando su afiliación y compromiso con la empresa, del mismo modo que su productividad y capacidad de innovación. De esta manera, por ejemplo, da más incentivos para quedarse en la organización, por lo que facilita la retención del talento.</a:t>
            </a:r>
          </a:p>
        </p:txBody>
      </p:sp>
      <p:sp>
        <p:nvSpPr>
          <p:cNvPr id="9" name="CuadroTexto 8">
            <a:extLst>
              <a:ext uri="{FF2B5EF4-FFF2-40B4-BE49-F238E27FC236}">
                <a16:creationId xmlns:a16="http://schemas.microsoft.com/office/drawing/2014/main" xmlns="" id="{80861909-CC3B-46ED-8FA5-E13D51AB6E61}"/>
              </a:ext>
            </a:extLst>
          </p:cNvPr>
          <p:cNvSpPr txBox="1"/>
          <p:nvPr/>
        </p:nvSpPr>
        <p:spPr>
          <a:xfrm>
            <a:off x="669618" y="4440211"/>
            <a:ext cx="5813255" cy="2246769"/>
          </a:xfrm>
          <a:prstGeom prst="rect">
            <a:avLst/>
          </a:prstGeom>
          <a:solidFill>
            <a:srgbClr val="FF0000">
              <a:alpha val="8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400" b="1" dirty="0">
                <a:solidFill>
                  <a:srgbClr val="000000"/>
                </a:solidFill>
              </a:rPr>
              <a:t>Desventajas</a:t>
            </a:r>
          </a:p>
          <a:p>
            <a:r>
              <a:rPr lang="es-MX" sz="1400" dirty="0"/>
              <a:t>Pese a que existe cierto consenso a la hora de afirmar que este tipo de liderazgo tiene muchas ventajas, algunos investigadores piensan que también tiene sus desventajas. Por ejemplo, muchas veces no se pueden superar los desacuerdos entre dos o más partes del grupo o el camino se hace más lento a la hora de alcanzar una meta, en comparación con otros estilos de liderazgo. Este tipo de liderazgo requiere que el líder posea </a:t>
            </a:r>
            <a:r>
              <a:rPr lang="es-MX" sz="1400" b="1" dirty="0"/>
              <a:t>gran habilidad para mantener la motivación y la colaboración</a:t>
            </a:r>
            <a:r>
              <a:rPr lang="es-MX" sz="1400" dirty="0"/>
              <a:t> de quienes le siguen, así como plena confianza en sí mismo. De lo contrario, el equilibrio de un conjunto de individuos se podría quebrar.</a:t>
            </a:r>
          </a:p>
        </p:txBody>
      </p:sp>
      <p:sp>
        <p:nvSpPr>
          <p:cNvPr id="8" name="CuadroTexto 7">
            <a:extLst>
              <a:ext uri="{FF2B5EF4-FFF2-40B4-BE49-F238E27FC236}">
                <a16:creationId xmlns:a16="http://schemas.microsoft.com/office/drawing/2014/main" xmlns="" id="{68A59949-92A4-40E4-BEFE-64114D656CB3}"/>
              </a:ext>
            </a:extLst>
          </p:cNvPr>
          <p:cNvSpPr txBox="1"/>
          <p:nvPr/>
        </p:nvSpPr>
        <p:spPr>
          <a:xfrm>
            <a:off x="7153250" y="6537138"/>
            <a:ext cx="3102131" cy="246221"/>
          </a:xfrm>
          <a:prstGeom prst="rect">
            <a:avLst/>
          </a:prstGeom>
          <a:noFill/>
        </p:spPr>
        <p:txBody>
          <a:bodyPr wrap="none" rtlCol="0">
            <a:spAutoFit/>
          </a:bodyPr>
          <a:lstStyle/>
          <a:p>
            <a:r>
              <a:rPr lang="en-US" sz="1000" dirty="0">
                <a:hlinkClick r:id="rId3"/>
              </a:rPr>
              <a:t>https://psicologiaymente.com/coach/tipos-de-liderazgo</a:t>
            </a:r>
            <a:endParaRPr lang="en-US" sz="1000" dirty="0"/>
          </a:p>
        </p:txBody>
      </p:sp>
    </p:spTree>
    <p:extLst>
      <p:ext uri="{BB962C8B-B14F-4D97-AF65-F5344CB8AC3E}">
        <p14:creationId xmlns:p14="http://schemas.microsoft.com/office/powerpoint/2010/main" val="782844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549C8C4B-ECD1-4B09-8CA4-41A90254376B}"/>
              </a:ext>
            </a:extLst>
          </p:cNvPr>
          <p:cNvSpPr>
            <a:spLocks noGrp="1"/>
          </p:cNvSpPr>
          <p:nvPr>
            <p:ph type="title"/>
          </p:nvPr>
        </p:nvSpPr>
        <p:spPr>
          <a:xfrm>
            <a:off x="1179226" y="826680"/>
            <a:ext cx="9833548" cy="1325563"/>
          </a:xfrm>
        </p:spPr>
        <p:txBody>
          <a:bodyPr>
            <a:normAutofit/>
          </a:bodyPr>
          <a:lstStyle/>
          <a:p>
            <a:pPr algn="ctr"/>
            <a:r>
              <a:rPr lang="es-MX" sz="4000" dirty="0">
                <a:solidFill>
                  <a:srgbClr val="FFFFFF"/>
                </a:solidFill>
              </a:rPr>
              <a:t>5 tipos de Liderazgo</a:t>
            </a:r>
            <a:endParaRPr lang="en-US" sz="4000" dirty="0">
              <a:solidFill>
                <a:srgbClr val="FFFFFF"/>
              </a:solidFill>
            </a:endParaRPr>
          </a:p>
        </p:txBody>
      </p:sp>
      <p:sp>
        <p:nvSpPr>
          <p:cNvPr id="3" name="Marcador de contenido 2">
            <a:extLst>
              <a:ext uri="{FF2B5EF4-FFF2-40B4-BE49-F238E27FC236}">
                <a16:creationId xmlns:a16="http://schemas.microsoft.com/office/drawing/2014/main" xmlns="" id="{F43AC99F-0DE4-457C-9B21-0F8B796EFACB}"/>
              </a:ext>
            </a:extLst>
          </p:cNvPr>
          <p:cNvSpPr>
            <a:spLocks noGrp="1"/>
          </p:cNvSpPr>
          <p:nvPr>
            <p:ph idx="1"/>
          </p:nvPr>
        </p:nvSpPr>
        <p:spPr>
          <a:xfrm>
            <a:off x="355601" y="2860961"/>
            <a:ext cx="11480494" cy="1489680"/>
          </a:xfrm>
        </p:spPr>
        <p:txBody>
          <a:bodyPr>
            <a:noAutofit/>
          </a:bodyPr>
          <a:lstStyle/>
          <a:p>
            <a:r>
              <a:rPr lang="es-MX" sz="1800" b="1" dirty="0"/>
              <a:t>4. Liderazgo transaccional</a:t>
            </a:r>
          </a:p>
          <a:p>
            <a:r>
              <a:rPr lang="es-MX" sz="1800" dirty="0"/>
              <a:t>El </a:t>
            </a:r>
            <a:r>
              <a:rPr lang="es-MX" sz="1800" b="1" dirty="0"/>
              <a:t>liderazgo transaccional</a:t>
            </a:r>
            <a:r>
              <a:rPr lang="es-MX" sz="1800" dirty="0"/>
              <a:t> se basa en transacciones, es decir, en </a:t>
            </a:r>
            <a:r>
              <a:rPr lang="es-MX" sz="1800" b="1" dirty="0"/>
              <a:t>procesos de intercambio entre los líderes y sus seguidores</a:t>
            </a:r>
            <a:r>
              <a:rPr lang="es-MX" sz="1800" dirty="0"/>
              <a:t>. </a:t>
            </a:r>
          </a:p>
          <a:p>
            <a:r>
              <a:rPr lang="es-MX" sz="1800" dirty="0"/>
              <a:t>Los seguidores reciben premios por su desempeño laboral y el líder se beneficia porque ellos cumplen con las tareas. </a:t>
            </a:r>
          </a:p>
        </p:txBody>
      </p:sp>
      <p:sp>
        <p:nvSpPr>
          <p:cNvPr id="4" name="CuadroTexto 3">
            <a:extLst>
              <a:ext uri="{FF2B5EF4-FFF2-40B4-BE49-F238E27FC236}">
                <a16:creationId xmlns:a16="http://schemas.microsoft.com/office/drawing/2014/main" xmlns="" id="{59F79D00-EF24-4E42-B30A-39172A0DB7D2}"/>
              </a:ext>
            </a:extLst>
          </p:cNvPr>
          <p:cNvSpPr txBox="1"/>
          <p:nvPr/>
        </p:nvSpPr>
        <p:spPr>
          <a:xfrm>
            <a:off x="126747" y="4815858"/>
            <a:ext cx="5813255" cy="1600438"/>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400" b="1" dirty="0">
                <a:solidFill>
                  <a:srgbClr val="000000"/>
                </a:solidFill>
              </a:rPr>
              <a:t>Ventajas</a:t>
            </a:r>
          </a:p>
          <a:p>
            <a:r>
              <a:rPr lang="es-MX" sz="1400" dirty="0"/>
              <a:t>Es un tipo de liderazgo </a:t>
            </a:r>
            <a:r>
              <a:rPr lang="es-MX" sz="1400" b="1" dirty="0"/>
              <a:t>orientado a los objetivos</a:t>
            </a:r>
            <a:r>
              <a:rPr lang="es-MX" sz="1400" dirty="0"/>
              <a:t> y, por tanto, los seguidores son motivados con recompensas por los resultados conseguidos. El líder transaccional crea estructuras claras, donde queda bien definido lo que requiere de sus subordinados y las recompensas que van a percibir. Por eso, este tipo de liderazgo se centra en aspectos objetivos y en unidades de análisis fácilmente reconocibles, con las que es relativamente sencillo operar.</a:t>
            </a:r>
            <a:endParaRPr lang="en-US" sz="1400" dirty="0"/>
          </a:p>
        </p:txBody>
      </p:sp>
      <p:sp>
        <p:nvSpPr>
          <p:cNvPr id="9" name="CuadroTexto 8">
            <a:extLst>
              <a:ext uri="{FF2B5EF4-FFF2-40B4-BE49-F238E27FC236}">
                <a16:creationId xmlns:a16="http://schemas.microsoft.com/office/drawing/2014/main" xmlns="" id="{80861909-CC3B-46ED-8FA5-E13D51AB6E61}"/>
              </a:ext>
            </a:extLst>
          </p:cNvPr>
          <p:cNvSpPr txBox="1"/>
          <p:nvPr/>
        </p:nvSpPr>
        <p:spPr>
          <a:xfrm>
            <a:off x="6038762" y="4379129"/>
            <a:ext cx="6026491" cy="2246769"/>
          </a:xfrm>
          <a:prstGeom prst="rect">
            <a:avLst/>
          </a:prstGeom>
          <a:solidFill>
            <a:srgbClr val="FF0000">
              <a:alpha val="8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400" b="1" dirty="0">
                <a:solidFill>
                  <a:srgbClr val="000000"/>
                </a:solidFill>
              </a:rPr>
              <a:t>Desventajas</a:t>
            </a:r>
          </a:p>
          <a:p>
            <a:r>
              <a:rPr lang="es-MX" sz="1400" dirty="0"/>
              <a:t>El perfil de seguidor del líder transaccional es un </a:t>
            </a:r>
            <a:r>
              <a:rPr lang="es-MX" sz="1400" b="1" dirty="0"/>
              <a:t>individuo racional, motivado por el dinero y otros beneficios o recompensas, cuyo comportamiento es bastante predecible</a:t>
            </a:r>
            <a:r>
              <a:rPr lang="es-MX" sz="1400" dirty="0"/>
              <a:t>. Los líderes transaccionales se centran en el presente y son muy buenos para conseguir que la organización funcione sin problemas y con eficiencia. Sin embargo, aunque el liderazgo transaccional implica seguir ciertas reglas y funciona muy bien en</a:t>
            </a:r>
            <a:r>
              <a:rPr lang="es-MX" sz="1400" b="1" dirty="0"/>
              <a:t> momentos de estabilidad</a:t>
            </a:r>
            <a:r>
              <a:rPr lang="es-MX" sz="1400" dirty="0"/>
              <a:t>, en el mundo cambiante que nos encontramos hoy en día, donde el éxito de las compañías muchas veces depende de los cambios continuos, existen estilos de liderazgo más efectivos.</a:t>
            </a:r>
          </a:p>
        </p:txBody>
      </p:sp>
      <p:sp>
        <p:nvSpPr>
          <p:cNvPr id="8" name="CuadroTexto 7">
            <a:extLst>
              <a:ext uri="{FF2B5EF4-FFF2-40B4-BE49-F238E27FC236}">
                <a16:creationId xmlns:a16="http://schemas.microsoft.com/office/drawing/2014/main" xmlns="" id="{68A59949-92A4-40E4-BEFE-64114D656CB3}"/>
              </a:ext>
            </a:extLst>
          </p:cNvPr>
          <p:cNvSpPr txBox="1"/>
          <p:nvPr/>
        </p:nvSpPr>
        <p:spPr>
          <a:xfrm>
            <a:off x="147291" y="6599609"/>
            <a:ext cx="3102131" cy="246221"/>
          </a:xfrm>
          <a:prstGeom prst="rect">
            <a:avLst/>
          </a:prstGeom>
          <a:noFill/>
        </p:spPr>
        <p:txBody>
          <a:bodyPr wrap="none" rtlCol="0">
            <a:spAutoFit/>
          </a:bodyPr>
          <a:lstStyle/>
          <a:p>
            <a:r>
              <a:rPr lang="en-US" sz="1000" dirty="0">
                <a:hlinkClick r:id="rId3"/>
              </a:rPr>
              <a:t>https://psicologiaymente.com/coach/tipos-de-liderazgo</a:t>
            </a:r>
            <a:endParaRPr lang="en-US" sz="1000" dirty="0"/>
          </a:p>
        </p:txBody>
      </p:sp>
    </p:spTree>
    <p:extLst>
      <p:ext uri="{BB962C8B-B14F-4D97-AF65-F5344CB8AC3E}">
        <p14:creationId xmlns:p14="http://schemas.microsoft.com/office/powerpoint/2010/main" val="4149815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549C8C4B-ECD1-4B09-8CA4-41A90254376B}"/>
              </a:ext>
            </a:extLst>
          </p:cNvPr>
          <p:cNvSpPr>
            <a:spLocks noGrp="1"/>
          </p:cNvSpPr>
          <p:nvPr>
            <p:ph type="title"/>
          </p:nvPr>
        </p:nvSpPr>
        <p:spPr>
          <a:xfrm>
            <a:off x="1179226" y="826680"/>
            <a:ext cx="9833548" cy="1325563"/>
          </a:xfrm>
        </p:spPr>
        <p:txBody>
          <a:bodyPr>
            <a:normAutofit/>
          </a:bodyPr>
          <a:lstStyle/>
          <a:p>
            <a:pPr algn="ctr"/>
            <a:r>
              <a:rPr lang="es-MX" sz="4000" dirty="0">
                <a:solidFill>
                  <a:srgbClr val="FFFFFF"/>
                </a:solidFill>
              </a:rPr>
              <a:t>5 tipos de Liderazgo</a:t>
            </a:r>
            <a:endParaRPr lang="en-US" sz="4000" dirty="0">
              <a:solidFill>
                <a:srgbClr val="FFFFFF"/>
              </a:solidFill>
            </a:endParaRPr>
          </a:p>
        </p:txBody>
      </p:sp>
      <p:sp>
        <p:nvSpPr>
          <p:cNvPr id="3" name="Marcador de contenido 2">
            <a:extLst>
              <a:ext uri="{FF2B5EF4-FFF2-40B4-BE49-F238E27FC236}">
                <a16:creationId xmlns:a16="http://schemas.microsoft.com/office/drawing/2014/main" xmlns="" id="{F43AC99F-0DE4-457C-9B21-0F8B796EFACB}"/>
              </a:ext>
            </a:extLst>
          </p:cNvPr>
          <p:cNvSpPr>
            <a:spLocks noGrp="1"/>
          </p:cNvSpPr>
          <p:nvPr>
            <p:ph idx="1"/>
          </p:nvPr>
        </p:nvSpPr>
        <p:spPr>
          <a:xfrm>
            <a:off x="355601" y="3325487"/>
            <a:ext cx="5485641" cy="2344003"/>
          </a:xfrm>
        </p:spPr>
        <p:txBody>
          <a:bodyPr>
            <a:noAutofit/>
          </a:bodyPr>
          <a:lstStyle/>
          <a:p>
            <a:pPr marL="0" indent="0">
              <a:buNone/>
            </a:pPr>
            <a:r>
              <a:rPr lang="es-MX" sz="1800" b="1" dirty="0"/>
              <a:t>5. Liderazgo transformacional</a:t>
            </a:r>
          </a:p>
          <a:p>
            <a:r>
              <a:rPr lang="es-MX" sz="1800" dirty="0"/>
              <a:t>Los líderes transformadores emplean </a:t>
            </a:r>
            <a:r>
              <a:rPr lang="es-MX" sz="1800" b="1" dirty="0"/>
              <a:t>niveles altos de comunicación</a:t>
            </a:r>
            <a:r>
              <a:rPr lang="es-MX" sz="1800" dirty="0"/>
              <a:t> para conseguir los objetivos y aportan una visión de cambio que consiguen transmitir a los empleados. </a:t>
            </a:r>
          </a:p>
          <a:p>
            <a:r>
              <a:rPr lang="es-MX" sz="1800" dirty="0"/>
              <a:t>Apuestan por generar una visión compartida y transversal acerca de lo que debe ser la empresa en la que se trabaja.</a:t>
            </a:r>
          </a:p>
          <a:p>
            <a:endParaRPr lang="en-US" sz="1800" dirty="0">
              <a:solidFill>
                <a:srgbClr val="000000"/>
              </a:solidFill>
            </a:endParaRPr>
          </a:p>
        </p:txBody>
      </p:sp>
      <p:sp>
        <p:nvSpPr>
          <p:cNvPr id="4" name="CuadroTexto 3">
            <a:extLst>
              <a:ext uri="{FF2B5EF4-FFF2-40B4-BE49-F238E27FC236}">
                <a16:creationId xmlns:a16="http://schemas.microsoft.com/office/drawing/2014/main" xmlns="" id="{59F79D00-EF24-4E42-B30A-39172A0DB7D2}"/>
              </a:ext>
            </a:extLst>
          </p:cNvPr>
          <p:cNvSpPr txBox="1"/>
          <p:nvPr/>
        </p:nvSpPr>
        <p:spPr>
          <a:xfrm>
            <a:off x="5900007" y="2466164"/>
            <a:ext cx="6137318" cy="2462213"/>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400" b="1" dirty="0">
                <a:solidFill>
                  <a:srgbClr val="000000"/>
                </a:solidFill>
              </a:rPr>
              <a:t>Ventajas</a:t>
            </a:r>
          </a:p>
          <a:p>
            <a:r>
              <a:rPr lang="es-MX" sz="1400" dirty="0"/>
              <a:t>Este es uno de los tipos de liderazgo que aportan mayor flexibilidad al funcionamiento de las empresas. De esta manera, los líderes que trabajan a partir de esta filosofía motivan y aumentan la productividad y la eficiencia del grupo. Poseen una visión muy amplia del trabajo a realizar, gracias a la cual lideran el cambio dentro de la organización y son capaces de </a:t>
            </a:r>
            <a:r>
              <a:rPr lang="es-MX" sz="1400" b="1" dirty="0"/>
              <a:t>cambiar las expectativas, percepciones y motivaciones del equipo</a:t>
            </a:r>
            <a:r>
              <a:rPr lang="es-MX" sz="1400" dirty="0"/>
              <a:t>. </a:t>
            </a:r>
          </a:p>
          <a:p>
            <a:r>
              <a:rPr lang="es-MX" sz="1400" dirty="0"/>
              <a:t>Cuando estos líderes y sus seguidores trabajan juntos, llegan a un nivel superior de moral y motivación.</a:t>
            </a:r>
          </a:p>
          <a:p>
            <a:r>
              <a:rPr lang="es-MX" sz="1400" dirty="0"/>
              <a:t>La clave está en el impacto que tienen sobre los seguidores, ya que </a:t>
            </a:r>
            <a:r>
              <a:rPr lang="es-MX" sz="1400" b="1" dirty="0"/>
              <a:t>dichos líderes se ganan la confianza, respeto y admiración de los mismos</a:t>
            </a:r>
            <a:r>
              <a:rPr lang="es-MX" sz="1400" dirty="0"/>
              <a:t>.</a:t>
            </a:r>
          </a:p>
        </p:txBody>
      </p:sp>
      <p:sp>
        <p:nvSpPr>
          <p:cNvPr id="9" name="CuadroTexto 8">
            <a:extLst>
              <a:ext uri="{FF2B5EF4-FFF2-40B4-BE49-F238E27FC236}">
                <a16:creationId xmlns:a16="http://schemas.microsoft.com/office/drawing/2014/main" xmlns="" id="{80861909-CC3B-46ED-8FA5-E13D51AB6E61}"/>
              </a:ext>
            </a:extLst>
          </p:cNvPr>
          <p:cNvSpPr txBox="1"/>
          <p:nvPr/>
        </p:nvSpPr>
        <p:spPr>
          <a:xfrm>
            <a:off x="5902282" y="5102463"/>
            <a:ext cx="6135043" cy="1600438"/>
          </a:xfrm>
          <a:prstGeom prst="rect">
            <a:avLst/>
          </a:prstGeom>
          <a:solidFill>
            <a:srgbClr val="FF0000">
              <a:alpha val="8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400" b="1" dirty="0">
                <a:solidFill>
                  <a:srgbClr val="000000"/>
                </a:solidFill>
              </a:rPr>
              <a:t>¿Desventajas?</a:t>
            </a:r>
          </a:p>
          <a:p>
            <a:r>
              <a:rPr lang="es-MX" sz="1400" dirty="0"/>
              <a:t>El liderazgo transformacional, en lugar de analizar y controlar transacciones específicas utilizando reglas, instrucciones e incentivos, se concentra en cualidades intangibles, como </a:t>
            </a:r>
            <a:r>
              <a:rPr lang="es-MX" sz="1400" b="1" dirty="0"/>
              <a:t>la visión, los valores compartidos y las ideas</a:t>
            </a:r>
            <a:r>
              <a:rPr lang="es-MX" sz="1400" dirty="0"/>
              <a:t>, con el propósito de crear relaciones, de dotar de mayor significado a las actividades independientes y de ofrecer una visión compartida que permita funcionar conjuntamente con los seguidores en el proceso de cambio.</a:t>
            </a:r>
          </a:p>
        </p:txBody>
      </p:sp>
      <p:sp>
        <p:nvSpPr>
          <p:cNvPr id="8" name="CuadroTexto 7">
            <a:extLst>
              <a:ext uri="{FF2B5EF4-FFF2-40B4-BE49-F238E27FC236}">
                <a16:creationId xmlns:a16="http://schemas.microsoft.com/office/drawing/2014/main" xmlns="" id="{A581927B-DD0B-4B00-B89C-9C19E58080B8}"/>
              </a:ext>
            </a:extLst>
          </p:cNvPr>
          <p:cNvSpPr txBox="1"/>
          <p:nvPr/>
        </p:nvSpPr>
        <p:spPr>
          <a:xfrm>
            <a:off x="147291" y="6599609"/>
            <a:ext cx="3102131" cy="246221"/>
          </a:xfrm>
          <a:prstGeom prst="rect">
            <a:avLst/>
          </a:prstGeom>
          <a:noFill/>
        </p:spPr>
        <p:txBody>
          <a:bodyPr wrap="none" rtlCol="0">
            <a:spAutoFit/>
          </a:bodyPr>
          <a:lstStyle/>
          <a:p>
            <a:r>
              <a:rPr lang="en-US" sz="1000" dirty="0">
                <a:hlinkClick r:id="rId3"/>
              </a:rPr>
              <a:t>https://psicologiaymente.com/coach/tipos-de-liderazgo</a:t>
            </a:r>
            <a:endParaRPr lang="en-US" sz="1000" dirty="0"/>
          </a:p>
        </p:txBody>
      </p:sp>
    </p:spTree>
    <p:extLst>
      <p:ext uri="{BB962C8B-B14F-4D97-AF65-F5344CB8AC3E}">
        <p14:creationId xmlns:p14="http://schemas.microsoft.com/office/powerpoint/2010/main" val="263190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 puede ser líder sin ser jefe?">
            <a:extLst>
              <a:ext uri="{FF2B5EF4-FFF2-40B4-BE49-F238E27FC236}">
                <a16:creationId xmlns:a16="http://schemas.microsoft.com/office/drawing/2014/main" xmlns="" id="{0303EBA6-E080-43ED-AFE3-627CC5C723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4757" y="643466"/>
            <a:ext cx="9442485" cy="55710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462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ál es la misión de un líder? | Don't Give up!">
            <a:extLst>
              <a:ext uri="{FF2B5EF4-FFF2-40B4-BE49-F238E27FC236}">
                <a16:creationId xmlns:a16="http://schemas.microsoft.com/office/drawing/2014/main" xmlns="" id="{90ADC220-C7B7-40AA-ABD9-8BB22C119E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2868" y="156998"/>
            <a:ext cx="8826720" cy="661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751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AF5C66A-E8F2-4E13-98A3-FE96597C5A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xmlns="" id="{AC860275-E106-493A-8BF0-E0A91130EF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xmlns="" id="{DCD3EA6C-EC02-473B-B9DB-D0058E264E9A}"/>
              </a:ext>
            </a:extLst>
          </p:cNvPr>
          <p:cNvSpPr txBox="1"/>
          <p:nvPr/>
        </p:nvSpPr>
        <p:spPr>
          <a:xfrm>
            <a:off x="1179576" y="822960"/>
            <a:ext cx="9829800" cy="132588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s-MX" sz="4000" kern="1200" dirty="0">
                <a:solidFill>
                  <a:srgbClr val="FFFFFF"/>
                </a:solidFill>
                <a:latin typeface="+mj-lt"/>
                <a:ea typeface="+mj-ea"/>
                <a:cs typeface="+mj-cs"/>
              </a:rPr>
              <a:t>Estilos</a:t>
            </a:r>
            <a:r>
              <a:rPr lang="en-US" sz="4000" kern="1200" dirty="0">
                <a:solidFill>
                  <a:srgbClr val="FFFFFF"/>
                </a:solidFill>
                <a:latin typeface="+mj-lt"/>
                <a:ea typeface="+mj-ea"/>
                <a:cs typeface="+mj-cs"/>
              </a:rPr>
              <a:t> ALFA y BETA</a:t>
            </a:r>
          </a:p>
        </p:txBody>
      </p:sp>
      <p:sp>
        <p:nvSpPr>
          <p:cNvPr id="3" name="CuadroTexto 2">
            <a:extLst>
              <a:ext uri="{FF2B5EF4-FFF2-40B4-BE49-F238E27FC236}">
                <a16:creationId xmlns:a16="http://schemas.microsoft.com/office/drawing/2014/main" xmlns="" id="{D18F8603-B15D-45FB-BA50-C9E782B9511C}"/>
              </a:ext>
            </a:extLst>
          </p:cNvPr>
          <p:cNvSpPr txBox="1"/>
          <p:nvPr/>
        </p:nvSpPr>
        <p:spPr>
          <a:xfrm>
            <a:off x="282434" y="2552130"/>
            <a:ext cx="7002671" cy="3827063"/>
          </a:xfrm>
          <a:prstGeom prst="rect">
            <a:avLst/>
          </a:prstGeom>
        </p:spPr>
        <p:txBody>
          <a:bodyPr vert="horz" lIns="91440" tIns="45720" rIns="91440" bIns="45720" rtlCol="0" anchor="ctr">
            <a:normAutofit fontScale="92500" lnSpcReduction="10000"/>
          </a:bodyPr>
          <a:lstStyle/>
          <a:p>
            <a:r>
              <a:rPr lang="es-MX" dirty="0"/>
              <a:t>“Esto lleva a que se suela hablar de que </a:t>
            </a:r>
            <a:r>
              <a:rPr lang="es-MX" b="1" dirty="0"/>
              <a:t>las mujeres tienden a ejercer un liderazgo orientado a las personas mientras que los  hombres ejercen un liderazgo más orientado a los negocios</a:t>
            </a:r>
            <a:r>
              <a:rPr lang="es-MX" dirty="0"/>
              <a:t>; pese a estas diferencias </a:t>
            </a:r>
            <a:r>
              <a:rPr lang="es-MX" b="1" dirty="0"/>
              <a:t>ambos estilos son igualmente efectivos</a:t>
            </a:r>
            <a:r>
              <a:rPr lang="es-MX" dirty="0"/>
              <a:t>.</a:t>
            </a:r>
          </a:p>
          <a:p>
            <a:r>
              <a:rPr lang="es-MX" dirty="0"/>
              <a:t>Loden (1987, p. 21,69) en la misma dirección, sostiene que </a:t>
            </a:r>
            <a:r>
              <a:rPr lang="es-MX" b="1" dirty="0"/>
              <a:t>las mujeres tienen </a:t>
            </a:r>
            <a:r>
              <a:rPr lang="es-MX" dirty="0"/>
              <a:t>un estilo de liderazgo diferente al de los hombres,  se trata de</a:t>
            </a:r>
            <a:r>
              <a:rPr lang="es-MX" b="1" dirty="0"/>
              <a:t> un estilo complementario al tradiciona</a:t>
            </a:r>
            <a:r>
              <a:rPr lang="es-MX" dirty="0"/>
              <a:t>l, y que, </a:t>
            </a:r>
            <a:r>
              <a:rPr lang="es-MX" b="1" dirty="0"/>
              <a:t>aunque no es exclusivo de ellas</a:t>
            </a:r>
            <a:r>
              <a:rPr lang="es-MX" dirty="0"/>
              <a:t>, es ejercido mayoritariamente por  las mujeres como grupo. Es un estilo que no poseen todas las mujeres en el mismo grado, </a:t>
            </a:r>
            <a:r>
              <a:rPr lang="es-MX" b="1" dirty="0"/>
              <a:t>ni</a:t>
            </a:r>
            <a:r>
              <a:rPr lang="es-MX" dirty="0"/>
              <a:t> como decíamos, tampoco </a:t>
            </a:r>
            <a:r>
              <a:rPr lang="es-MX" b="1" dirty="0"/>
              <a:t>es cierto que los varones carezcan absolutamente de él</a:t>
            </a:r>
            <a:r>
              <a:rPr lang="es-MX" dirty="0"/>
              <a:t>. Sin embargo, este autor mantiene que las mujeres como grupo y comparadas con la mayoría de los hombres tienen un estilo natural de dirección, y es probable que actúen de forma distinta. </a:t>
            </a:r>
          </a:p>
          <a:p>
            <a:r>
              <a:rPr lang="es-MX" dirty="0"/>
              <a:t>En esencia, el estilo de dirección femenina solo difiere del estilo tradicional en que se basa en elementos tanto racionales como emocionales.”</a:t>
            </a:r>
          </a:p>
        </p:txBody>
      </p:sp>
      <p:pic>
        <p:nvPicPr>
          <p:cNvPr id="8" name="Imagen 7">
            <a:extLst>
              <a:ext uri="{FF2B5EF4-FFF2-40B4-BE49-F238E27FC236}">
                <a16:creationId xmlns:a16="http://schemas.microsoft.com/office/drawing/2014/main" xmlns="" id="{63810105-B3BE-40C5-93A6-7948B61A20AC}"/>
              </a:ext>
            </a:extLst>
          </p:cNvPr>
          <p:cNvPicPr>
            <a:picLocks noChangeAspect="1"/>
          </p:cNvPicPr>
          <p:nvPr/>
        </p:nvPicPr>
        <p:blipFill>
          <a:blip r:embed="rId3"/>
          <a:stretch>
            <a:fillRect/>
          </a:stretch>
        </p:blipFill>
        <p:spPr>
          <a:xfrm>
            <a:off x="7285105" y="2900638"/>
            <a:ext cx="4624461" cy="3334480"/>
          </a:xfrm>
          <a:prstGeom prst="rect">
            <a:avLst/>
          </a:prstGeom>
        </p:spPr>
      </p:pic>
      <p:sp>
        <p:nvSpPr>
          <p:cNvPr id="9" name="CuadroTexto 8">
            <a:extLst>
              <a:ext uri="{FF2B5EF4-FFF2-40B4-BE49-F238E27FC236}">
                <a16:creationId xmlns:a16="http://schemas.microsoft.com/office/drawing/2014/main" xmlns="" id="{D24FC84C-BD7C-44A2-AC1F-7A50DF5154D2}"/>
              </a:ext>
            </a:extLst>
          </p:cNvPr>
          <p:cNvSpPr txBox="1"/>
          <p:nvPr/>
        </p:nvSpPr>
        <p:spPr>
          <a:xfrm>
            <a:off x="341193" y="6379194"/>
            <a:ext cx="6720109" cy="423193"/>
          </a:xfrm>
          <a:prstGeom prst="rect">
            <a:avLst/>
          </a:prstGeom>
          <a:noFill/>
        </p:spPr>
        <p:txBody>
          <a:bodyPr wrap="none" rtlCol="0">
            <a:spAutoFit/>
          </a:bodyPr>
          <a:lstStyle/>
          <a:p>
            <a:r>
              <a:rPr lang="es-MX" sz="1100" b="1" dirty="0"/>
              <a:t>Entramado vol.9 no.1 Cali Jan./June 2013 Liderazgo político y género en el Siglo XXI, </a:t>
            </a:r>
            <a:r>
              <a:rPr lang="en-US" sz="1100" b="1" dirty="0"/>
              <a:t>Juana María </a:t>
            </a:r>
            <a:r>
              <a:rPr lang="en-US" sz="1100" b="1" dirty="0" err="1"/>
              <a:t>Ruiloba</a:t>
            </a:r>
            <a:r>
              <a:rPr lang="en-US" sz="1100" b="1" dirty="0"/>
              <a:t> </a:t>
            </a:r>
            <a:r>
              <a:rPr lang="en-US" sz="1100" b="1" dirty="0" err="1"/>
              <a:t>Núñez</a:t>
            </a:r>
            <a:endParaRPr lang="en-US" sz="1100" b="1" dirty="0"/>
          </a:p>
          <a:p>
            <a:r>
              <a:rPr lang="es-MX" sz="1000" i="1" dirty="0" err="1"/>
              <a:t>Print</a:t>
            </a:r>
            <a:r>
              <a:rPr lang="es-MX" sz="1000" i="1" dirty="0"/>
              <a:t> </a:t>
            </a:r>
            <a:r>
              <a:rPr lang="es-MX" sz="1000" i="1" dirty="0" err="1"/>
              <a:t>version</a:t>
            </a:r>
            <a:r>
              <a:rPr lang="es-MX" sz="1000" dirty="0"/>
              <a:t> ISSN 1900-3803</a:t>
            </a:r>
            <a:endParaRPr lang="en-US" sz="1100" dirty="0"/>
          </a:p>
        </p:txBody>
      </p:sp>
    </p:spTree>
    <p:extLst>
      <p:ext uri="{BB962C8B-B14F-4D97-AF65-F5344CB8AC3E}">
        <p14:creationId xmlns:p14="http://schemas.microsoft.com/office/powerpoint/2010/main" val="720453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B80269D2-50EE-4941-880D-577BC7E3A46B}"/>
              </a:ext>
            </a:extLst>
          </p:cNvPr>
          <p:cNvSpPr>
            <a:spLocks noGrp="1"/>
          </p:cNvSpPr>
          <p:nvPr>
            <p:ph type="title"/>
          </p:nvPr>
        </p:nvSpPr>
        <p:spPr>
          <a:xfrm>
            <a:off x="1179226" y="826680"/>
            <a:ext cx="9833548" cy="1325563"/>
          </a:xfrm>
        </p:spPr>
        <p:txBody>
          <a:bodyPr>
            <a:normAutofit/>
          </a:bodyPr>
          <a:lstStyle/>
          <a:p>
            <a:pPr algn="ctr"/>
            <a:r>
              <a:rPr lang="es-MX" sz="4000" dirty="0">
                <a:solidFill>
                  <a:schemeClr val="bg1"/>
                </a:solidFill>
              </a:rPr>
              <a:t>Realidades</a:t>
            </a:r>
            <a:endParaRPr lang="en-US" sz="4000" dirty="0">
              <a:solidFill>
                <a:schemeClr val="bg1"/>
              </a:solidFill>
            </a:endParaRPr>
          </a:p>
        </p:txBody>
      </p:sp>
      <p:sp>
        <p:nvSpPr>
          <p:cNvPr id="3" name="Marcador de contenido 2">
            <a:extLst>
              <a:ext uri="{FF2B5EF4-FFF2-40B4-BE49-F238E27FC236}">
                <a16:creationId xmlns:a16="http://schemas.microsoft.com/office/drawing/2014/main" xmlns="" id="{E82808D3-6E65-4DCD-998C-8742853BD29F}"/>
              </a:ext>
            </a:extLst>
          </p:cNvPr>
          <p:cNvSpPr>
            <a:spLocks noGrp="1"/>
          </p:cNvSpPr>
          <p:nvPr>
            <p:ph idx="1"/>
          </p:nvPr>
        </p:nvSpPr>
        <p:spPr>
          <a:xfrm>
            <a:off x="355601" y="4645151"/>
            <a:ext cx="11586190" cy="1837540"/>
          </a:xfrm>
        </p:spPr>
        <p:txBody>
          <a:bodyPr>
            <a:noAutofit/>
          </a:bodyPr>
          <a:lstStyle/>
          <a:p>
            <a:pPr marL="0" indent="0">
              <a:buNone/>
            </a:pPr>
            <a:r>
              <a:rPr lang="es-MX" sz="1800" dirty="0"/>
              <a:t>“</a:t>
            </a:r>
            <a:r>
              <a:rPr lang="es-MX" sz="1800" b="1" dirty="0"/>
              <a:t>No hay razones para creer que ni hombres ni mujeres tienen un estilo de gestión superior o inferior, ni siquiera, diferente </a:t>
            </a:r>
            <a:r>
              <a:rPr lang="es-MX" sz="1800" dirty="0"/>
              <a:t>(Powell, 1990, p. 74; Sánchez </a:t>
            </a:r>
            <a:r>
              <a:rPr lang="es-MX" sz="1800" dirty="0" err="1"/>
              <a:t>Apellániz</a:t>
            </a:r>
            <a:r>
              <a:rPr lang="es-MX" sz="1800" dirty="0"/>
              <a:t>, 1997). Así, contrariamente a la noción sobre la especialización de los sexos </a:t>
            </a:r>
            <a:r>
              <a:rPr lang="es-MX" sz="1800" b="1" dirty="0"/>
              <a:t>en relación con los estilos de liderazgo</a:t>
            </a:r>
            <a:r>
              <a:rPr lang="es-MX" sz="1800" dirty="0"/>
              <a:t>, estos trabajos aseguran </a:t>
            </a:r>
            <a:r>
              <a:rPr lang="es-MX" sz="1800" b="1" dirty="0"/>
              <a:t>que las mujeres líderes se comportan de un modo similar a sus colegas varones</a:t>
            </a:r>
            <a:r>
              <a:rPr lang="es-MX" sz="1800" dirty="0"/>
              <a:t>. Más aún, algunos de ellos ratifican que </a:t>
            </a:r>
            <a:r>
              <a:rPr lang="es-MX" sz="1800" b="1" dirty="0"/>
              <a:t>hay pocas diferencias entre el comportamiento de los líderes varones y las mujeres en los lugares más altos de las organizaciones</a:t>
            </a:r>
            <a:r>
              <a:rPr lang="es-MX" sz="1800" dirty="0"/>
              <a:t>, y que estas diferencias serían menores, </a:t>
            </a:r>
            <a:r>
              <a:rPr lang="es-MX" sz="1800" b="1" dirty="0"/>
              <a:t>incluso</a:t>
            </a:r>
            <a:r>
              <a:rPr lang="es-MX" sz="1800" dirty="0"/>
              <a:t>, que </a:t>
            </a:r>
            <a:r>
              <a:rPr lang="es-MX" sz="1800" b="1" dirty="0"/>
              <a:t>entre los individuos de niveles más bajos</a:t>
            </a:r>
            <a:r>
              <a:rPr lang="es-MX" sz="1800" dirty="0"/>
              <a:t> de las organizaciones. </a:t>
            </a:r>
            <a:r>
              <a:rPr lang="es-MX" sz="1800" b="1" dirty="0"/>
              <a:t>Investigaciones a nivel comparado indican que hay pocas diferencias en el estilo de liderazgo por género entre líderes</a:t>
            </a:r>
            <a:r>
              <a:rPr lang="es-MX" sz="1800" dirty="0"/>
              <a:t>.”</a:t>
            </a:r>
            <a:endParaRPr lang="en-US" sz="1800" dirty="0"/>
          </a:p>
        </p:txBody>
      </p:sp>
      <p:sp>
        <p:nvSpPr>
          <p:cNvPr id="7" name="CuadroTexto 6">
            <a:extLst>
              <a:ext uri="{FF2B5EF4-FFF2-40B4-BE49-F238E27FC236}">
                <a16:creationId xmlns:a16="http://schemas.microsoft.com/office/drawing/2014/main" xmlns="" id="{92A59614-1F40-4A8C-97C6-BEE814C5C744}"/>
              </a:ext>
            </a:extLst>
          </p:cNvPr>
          <p:cNvSpPr txBox="1"/>
          <p:nvPr/>
        </p:nvSpPr>
        <p:spPr>
          <a:xfrm>
            <a:off x="341193" y="6474730"/>
            <a:ext cx="6720109" cy="423193"/>
          </a:xfrm>
          <a:prstGeom prst="rect">
            <a:avLst/>
          </a:prstGeom>
          <a:noFill/>
        </p:spPr>
        <p:txBody>
          <a:bodyPr wrap="none" rtlCol="0">
            <a:spAutoFit/>
          </a:bodyPr>
          <a:lstStyle/>
          <a:p>
            <a:r>
              <a:rPr lang="es-MX" sz="1100" b="1" dirty="0"/>
              <a:t>Entramado vol.9 no.1 Cali Jan./June 2013 Liderazgo político y género en el Siglo XXI, </a:t>
            </a:r>
            <a:r>
              <a:rPr lang="en-US" sz="1100" b="1" dirty="0"/>
              <a:t>Juana María </a:t>
            </a:r>
            <a:r>
              <a:rPr lang="en-US" sz="1100" b="1" dirty="0" err="1"/>
              <a:t>Ruiloba</a:t>
            </a:r>
            <a:r>
              <a:rPr lang="en-US" sz="1100" b="1" dirty="0"/>
              <a:t> </a:t>
            </a:r>
            <a:r>
              <a:rPr lang="en-US" sz="1100" b="1" dirty="0" err="1"/>
              <a:t>Núñez</a:t>
            </a:r>
            <a:endParaRPr lang="en-US" sz="1100" b="1" dirty="0"/>
          </a:p>
          <a:p>
            <a:r>
              <a:rPr lang="es-MX" sz="1000" i="1" dirty="0" err="1"/>
              <a:t>Print</a:t>
            </a:r>
            <a:r>
              <a:rPr lang="es-MX" sz="1000" i="1" dirty="0"/>
              <a:t> </a:t>
            </a:r>
            <a:r>
              <a:rPr lang="es-MX" sz="1000" i="1" dirty="0" err="1"/>
              <a:t>version</a:t>
            </a:r>
            <a:r>
              <a:rPr lang="es-MX" sz="1000" dirty="0"/>
              <a:t> ISSN 1900-3803</a:t>
            </a:r>
            <a:endParaRPr lang="en-US" sz="1100" dirty="0"/>
          </a:p>
        </p:txBody>
      </p:sp>
      <p:pic>
        <p:nvPicPr>
          <p:cNvPr id="9" name="Imagen 8">
            <a:extLst>
              <a:ext uri="{FF2B5EF4-FFF2-40B4-BE49-F238E27FC236}">
                <a16:creationId xmlns:a16="http://schemas.microsoft.com/office/drawing/2014/main" xmlns="" id="{8951C144-6080-407E-860C-4EE91BB41428}"/>
              </a:ext>
            </a:extLst>
          </p:cNvPr>
          <p:cNvPicPr>
            <a:picLocks noChangeAspect="1"/>
          </p:cNvPicPr>
          <p:nvPr/>
        </p:nvPicPr>
        <p:blipFill rotWithShape="1">
          <a:blip r:embed="rId3"/>
          <a:srcRect l="33582" t="28448" r="35634" b="38900"/>
          <a:stretch/>
        </p:blipFill>
        <p:spPr>
          <a:xfrm>
            <a:off x="2101754" y="2442948"/>
            <a:ext cx="3753135" cy="2238232"/>
          </a:xfrm>
          <a:prstGeom prst="rect">
            <a:avLst/>
          </a:prstGeom>
        </p:spPr>
      </p:pic>
      <p:pic>
        <p:nvPicPr>
          <p:cNvPr id="11" name="Imagen 10">
            <a:extLst>
              <a:ext uri="{FF2B5EF4-FFF2-40B4-BE49-F238E27FC236}">
                <a16:creationId xmlns:a16="http://schemas.microsoft.com/office/drawing/2014/main" xmlns="" id="{EFC27C47-B1B2-4489-A070-8CF1511BC2B0}"/>
              </a:ext>
            </a:extLst>
          </p:cNvPr>
          <p:cNvPicPr>
            <a:picLocks noChangeAspect="1"/>
          </p:cNvPicPr>
          <p:nvPr/>
        </p:nvPicPr>
        <p:blipFill rotWithShape="1">
          <a:blip r:embed="rId4"/>
          <a:srcRect l="34366" t="40792" r="35970" b="24963"/>
          <a:stretch/>
        </p:blipFill>
        <p:spPr>
          <a:xfrm>
            <a:off x="7751718" y="2293181"/>
            <a:ext cx="3616657" cy="2347415"/>
          </a:xfrm>
          <a:prstGeom prst="rect">
            <a:avLst/>
          </a:prstGeom>
        </p:spPr>
      </p:pic>
      <p:pic>
        <p:nvPicPr>
          <p:cNvPr id="4" name="Imagen 3">
            <a:extLst>
              <a:ext uri="{FF2B5EF4-FFF2-40B4-BE49-F238E27FC236}">
                <a16:creationId xmlns:a16="http://schemas.microsoft.com/office/drawing/2014/main" xmlns="" id="{D3B5321A-7A48-44DB-97C5-2E5C34BF8419}"/>
              </a:ext>
            </a:extLst>
          </p:cNvPr>
          <p:cNvPicPr>
            <a:picLocks noChangeAspect="1"/>
          </p:cNvPicPr>
          <p:nvPr/>
        </p:nvPicPr>
        <p:blipFill rotWithShape="1">
          <a:blip r:embed="rId5"/>
          <a:srcRect l="43179"/>
          <a:stretch/>
        </p:blipFill>
        <p:spPr>
          <a:xfrm>
            <a:off x="696035" y="2661314"/>
            <a:ext cx="1527855" cy="1792584"/>
          </a:xfrm>
          <a:prstGeom prst="rect">
            <a:avLst/>
          </a:prstGeom>
        </p:spPr>
      </p:pic>
      <p:pic>
        <p:nvPicPr>
          <p:cNvPr id="8194" name="Picture 2" descr="El Líder Del Hombre De Negocios Con Los Brazos Cruzó En El ...">
            <a:extLst>
              <a:ext uri="{FF2B5EF4-FFF2-40B4-BE49-F238E27FC236}">
                <a16:creationId xmlns:a16="http://schemas.microsoft.com/office/drawing/2014/main" xmlns="" id="{60D521E6-CF8B-48C4-9CA2-3B1B2CAA608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54" r="48684"/>
          <a:stretch/>
        </p:blipFill>
        <p:spPr bwMode="auto">
          <a:xfrm>
            <a:off x="6417836" y="2575414"/>
            <a:ext cx="1306586" cy="183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012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B80269D2-50EE-4941-880D-577BC7E3A46B}"/>
              </a:ext>
            </a:extLst>
          </p:cNvPr>
          <p:cNvSpPr>
            <a:spLocks noGrp="1"/>
          </p:cNvSpPr>
          <p:nvPr>
            <p:ph type="title"/>
          </p:nvPr>
        </p:nvSpPr>
        <p:spPr>
          <a:xfrm>
            <a:off x="1179226" y="826680"/>
            <a:ext cx="9833548" cy="1325563"/>
          </a:xfrm>
        </p:spPr>
        <p:txBody>
          <a:bodyPr>
            <a:normAutofit/>
          </a:bodyPr>
          <a:lstStyle/>
          <a:p>
            <a:pPr algn="ctr"/>
            <a:r>
              <a:rPr lang="es-MX" sz="4000" dirty="0">
                <a:solidFill>
                  <a:schemeClr val="bg1"/>
                </a:solidFill>
              </a:rPr>
              <a:t>Conclusiones</a:t>
            </a:r>
            <a:endParaRPr lang="en-US" sz="4000" dirty="0">
              <a:solidFill>
                <a:schemeClr val="bg1"/>
              </a:solidFill>
            </a:endParaRPr>
          </a:p>
        </p:txBody>
      </p:sp>
      <p:pic>
        <p:nvPicPr>
          <p:cNvPr id="10242" name="Picture 2" descr="No hay tareas de mujeres ni tareas de hombres, ni ...">
            <a:extLst>
              <a:ext uri="{FF2B5EF4-FFF2-40B4-BE49-F238E27FC236}">
                <a16:creationId xmlns:a16="http://schemas.microsoft.com/office/drawing/2014/main" xmlns="" id="{729681B6-833F-4E15-A5E6-E36580D87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83" y="2978923"/>
            <a:ext cx="307657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l salario anual de las mujeres debería incrementarse un 30 % para ...">
            <a:extLst>
              <a:ext uri="{FF2B5EF4-FFF2-40B4-BE49-F238E27FC236}">
                <a16:creationId xmlns:a16="http://schemas.microsoft.com/office/drawing/2014/main" xmlns="" id="{D3EC5FED-D6BA-4733-95E3-211D53350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318" y="256263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Para crear una cultura de desarrollo e innovación necesitamos más ...">
            <a:extLst>
              <a:ext uri="{FF2B5EF4-FFF2-40B4-BE49-F238E27FC236}">
                <a16:creationId xmlns:a16="http://schemas.microsoft.com/office/drawing/2014/main" xmlns="" id="{02078DC6-53AD-4976-B293-874B3C4522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1579" y="3700265"/>
            <a:ext cx="2010985" cy="201098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UPR de Cayey presenta reveladora investigación sobre perspectiva ...">
            <a:extLst>
              <a:ext uri="{FF2B5EF4-FFF2-40B4-BE49-F238E27FC236}">
                <a16:creationId xmlns:a16="http://schemas.microsoft.com/office/drawing/2014/main" xmlns="" id="{35A68F77-956F-4323-97B3-31EDC62599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557" y="4571094"/>
            <a:ext cx="3270952" cy="218063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xmlns="" id="{094BD38E-E752-472E-BC0A-77C1FACA9E5B}"/>
              </a:ext>
            </a:extLst>
          </p:cNvPr>
          <p:cNvPicPr>
            <a:picLocks noChangeAspect="1"/>
          </p:cNvPicPr>
          <p:nvPr/>
        </p:nvPicPr>
        <p:blipFill>
          <a:blip r:embed="rId7"/>
          <a:stretch>
            <a:fillRect/>
          </a:stretch>
        </p:blipFill>
        <p:spPr>
          <a:xfrm>
            <a:off x="6548165" y="2586847"/>
            <a:ext cx="2000250" cy="2286000"/>
          </a:xfrm>
          <a:prstGeom prst="rect">
            <a:avLst/>
          </a:prstGeom>
        </p:spPr>
      </p:pic>
      <p:pic>
        <p:nvPicPr>
          <p:cNvPr id="10250" name="Picture 10" descr="Por qué los hombres y las mujeres piensan de forma distinta?">
            <a:extLst>
              <a:ext uri="{FF2B5EF4-FFF2-40B4-BE49-F238E27FC236}">
                <a16:creationId xmlns:a16="http://schemas.microsoft.com/office/drawing/2014/main" xmlns="" id="{2486EF35-1456-450F-A31E-B11538F047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9790" y="5089161"/>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Liderazgo Femenino: Los Errores que cometen las mujeres que ...">
            <a:extLst>
              <a:ext uri="{FF2B5EF4-FFF2-40B4-BE49-F238E27FC236}">
                <a16:creationId xmlns:a16="http://schemas.microsoft.com/office/drawing/2014/main" xmlns="" id="{3E027D41-8C61-4F4E-A36F-037D293AB4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71543" y="5068527"/>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98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75F4D120-3921-42A8-A063-46B023CB0C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eoría del Triángulo del Fuego | Prevencionar Colombia ...">
            <a:extLst>
              <a:ext uri="{FF2B5EF4-FFF2-40B4-BE49-F238E27FC236}">
                <a16:creationId xmlns:a16="http://schemas.microsoft.com/office/drawing/2014/main" xmlns="" id="{7713CDCA-4855-4927-A425-3EF82AC34F2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4279" r="4980" b="-1"/>
          <a:stretch/>
        </p:blipFill>
        <p:spPr bwMode="auto">
          <a:xfrm>
            <a:off x="4476307" y="595421"/>
            <a:ext cx="7715693" cy="5658438"/>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xmlns="" id="{9D01B3E5-85F4-41A9-A504-D5E6268DEC1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4" name="CuadroTexto 3">
            <a:extLst>
              <a:ext uri="{FF2B5EF4-FFF2-40B4-BE49-F238E27FC236}">
                <a16:creationId xmlns:a16="http://schemas.microsoft.com/office/drawing/2014/main" xmlns="" id="{3C8003AC-4219-48ED-8A30-F43EF04772C5}"/>
              </a:ext>
            </a:extLst>
          </p:cNvPr>
          <p:cNvSpPr txBox="1"/>
          <p:nvPr/>
        </p:nvSpPr>
        <p:spPr>
          <a:xfrm>
            <a:off x="804484" y="2546823"/>
            <a:ext cx="3948269" cy="2383844"/>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s-MX" sz="3700">
                <a:solidFill>
                  <a:srgbClr val="000000"/>
                </a:solidFill>
                <a:latin typeface="+mj-lt"/>
                <a:ea typeface="+mj-ea"/>
                <a:cs typeface="+mj-cs"/>
              </a:rPr>
              <a:t>Líder es aquel que logra de encender el fuego de interior en otros y transformarlo en acción </a:t>
            </a:r>
          </a:p>
        </p:txBody>
      </p:sp>
    </p:spTree>
    <p:extLst>
      <p:ext uri="{BB962C8B-B14F-4D97-AF65-F5344CB8AC3E}">
        <p14:creationId xmlns:p14="http://schemas.microsoft.com/office/powerpoint/2010/main" val="2432862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B80269D2-50EE-4941-880D-577BC7E3A46B}"/>
              </a:ext>
            </a:extLst>
          </p:cNvPr>
          <p:cNvSpPr>
            <a:spLocks noGrp="1"/>
          </p:cNvSpPr>
          <p:nvPr>
            <p:ph type="title"/>
          </p:nvPr>
        </p:nvSpPr>
        <p:spPr>
          <a:xfrm>
            <a:off x="1179226" y="826680"/>
            <a:ext cx="9833548" cy="1325563"/>
          </a:xfrm>
        </p:spPr>
        <p:txBody>
          <a:bodyPr>
            <a:normAutofit/>
          </a:bodyPr>
          <a:lstStyle/>
          <a:p>
            <a:pPr algn="ctr"/>
            <a:r>
              <a:rPr lang="es-MX" sz="4000" dirty="0">
                <a:solidFill>
                  <a:schemeClr val="bg1"/>
                </a:solidFill>
              </a:rPr>
              <a:t>Conclusiones</a:t>
            </a:r>
            <a:endParaRPr lang="en-US" sz="4000" dirty="0">
              <a:solidFill>
                <a:schemeClr val="bg1"/>
              </a:solidFill>
            </a:endParaRPr>
          </a:p>
        </p:txBody>
      </p:sp>
      <p:pic>
        <p:nvPicPr>
          <p:cNvPr id="13" name="Imagen 12">
            <a:extLst>
              <a:ext uri="{FF2B5EF4-FFF2-40B4-BE49-F238E27FC236}">
                <a16:creationId xmlns:a16="http://schemas.microsoft.com/office/drawing/2014/main" xmlns="" id="{3BA11A92-ACD4-4E71-888A-C4351837C80D}"/>
              </a:ext>
            </a:extLst>
          </p:cNvPr>
          <p:cNvPicPr>
            <a:picLocks noChangeAspect="1"/>
          </p:cNvPicPr>
          <p:nvPr/>
        </p:nvPicPr>
        <p:blipFill>
          <a:blip r:embed="rId3"/>
          <a:stretch>
            <a:fillRect/>
          </a:stretch>
        </p:blipFill>
        <p:spPr>
          <a:xfrm>
            <a:off x="2422393" y="2753936"/>
            <a:ext cx="3292524" cy="1667100"/>
          </a:xfrm>
          <a:prstGeom prst="rect">
            <a:avLst/>
          </a:prstGeom>
        </p:spPr>
      </p:pic>
      <p:pic>
        <p:nvPicPr>
          <p:cNvPr id="14" name="Imagen 13">
            <a:extLst>
              <a:ext uri="{FF2B5EF4-FFF2-40B4-BE49-F238E27FC236}">
                <a16:creationId xmlns:a16="http://schemas.microsoft.com/office/drawing/2014/main" xmlns="" id="{2D1344CF-6B27-40BD-81EB-38259EA99343}"/>
              </a:ext>
            </a:extLst>
          </p:cNvPr>
          <p:cNvPicPr>
            <a:picLocks noChangeAspect="1"/>
          </p:cNvPicPr>
          <p:nvPr/>
        </p:nvPicPr>
        <p:blipFill>
          <a:blip r:embed="rId4"/>
          <a:stretch>
            <a:fillRect/>
          </a:stretch>
        </p:blipFill>
        <p:spPr>
          <a:xfrm>
            <a:off x="3098042" y="4699973"/>
            <a:ext cx="1941226" cy="1915458"/>
          </a:xfrm>
          <a:prstGeom prst="rect">
            <a:avLst/>
          </a:prstGeom>
        </p:spPr>
      </p:pic>
      <p:pic>
        <p:nvPicPr>
          <p:cNvPr id="15" name="Imagen 14">
            <a:extLst>
              <a:ext uri="{FF2B5EF4-FFF2-40B4-BE49-F238E27FC236}">
                <a16:creationId xmlns:a16="http://schemas.microsoft.com/office/drawing/2014/main" xmlns="" id="{CE2F3D5A-6F14-435B-BCA4-7C8CEE7CDD1F}"/>
              </a:ext>
            </a:extLst>
          </p:cNvPr>
          <p:cNvPicPr>
            <a:picLocks noChangeAspect="1"/>
          </p:cNvPicPr>
          <p:nvPr/>
        </p:nvPicPr>
        <p:blipFill>
          <a:blip r:embed="rId5"/>
          <a:stretch>
            <a:fillRect/>
          </a:stretch>
        </p:blipFill>
        <p:spPr>
          <a:xfrm>
            <a:off x="6893306" y="3053558"/>
            <a:ext cx="3292525" cy="3292525"/>
          </a:xfrm>
          <a:prstGeom prst="rect">
            <a:avLst/>
          </a:prstGeom>
        </p:spPr>
      </p:pic>
      <p:pic>
        <p:nvPicPr>
          <p:cNvPr id="3" name="Imagen 2">
            <a:extLst>
              <a:ext uri="{FF2B5EF4-FFF2-40B4-BE49-F238E27FC236}">
                <a16:creationId xmlns:a16="http://schemas.microsoft.com/office/drawing/2014/main" xmlns="" id="{A3A4CE1D-9811-4D98-B132-75882EA8307E}"/>
              </a:ext>
            </a:extLst>
          </p:cNvPr>
          <p:cNvPicPr>
            <a:picLocks noChangeAspect="1"/>
          </p:cNvPicPr>
          <p:nvPr/>
        </p:nvPicPr>
        <p:blipFill>
          <a:blip r:embed="rId6"/>
          <a:stretch>
            <a:fillRect/>
          </a:stretch>
        </p:blipFill>
        <p:spPr>
          <a:xfrm>
            <a:off x="1626967" y="768432"/>
            <a:ext cx="8937762" cy="6049247"/>
          </a:xfrm>
          <a:prstGeom prst="rect">
            <a:avLst/>
          </a:prstGeom>
        </p:spPr>
      </p:pic>
    </p:spTree>
    <p:extLst>
      <p:ext uri="{BB962C8B-B14F-4D97-AF65-F5344CB8AC3E}">
        <p14:creationId xmlns:p14="http://schemas.microsoft.com/office/powerpoint/2010/main" val="412368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87DACA24-EE43-467A-BF98-90B2D0385E83}"/>
              </a:ext>
            </a:extLst>
          </p:cNvPr>
          <p:cNvSpPr>
            <a:spLocks noGrp="1"/>
          </p:cNvSpPr>
          <p:nvPr>
            <p:ph type="ctrTitle"/>
          </p:nvPr>
        </p:nvSpPr>
        <p:spPr>
          <a:xfrm>
            <a:off x="3043403" y="2619939"/>
            <a:ext cx="6105194" cy="1618121"/>
          </a:xfrm>
        </p:spPr>
        <p:txBody>
          <a:bodyPr>
            <a:normAutofit/>
          </a:bodyPr>
          <a:lstStyle/>
          <a:p>
            <a:r>
              <a:rPr lang="es-MX" sz="5100" dirty="0">
                <a:solidFill>
                  <a:srgbClr val="FFFFFF"/>
                </a:solidFill>
              </a:rPr>
              <a:t>¡Gracias!</a:t>
            </a:r>
            <a:endParaRPr lang="en-US" sz="5100" dirty="0">
              <a:solidFill>
                <a:srgbClr val="FFFFFF"/>
              </a:solidFill>
            </a:endParaRPr>
          </a:p>
        </p:txBody>
      </p:sp>
    </p:spTree>
    <p:extLst>
      <p:ext uri="{BB962C8B-B14F-4D97-AF65-F5344CB8AC3E}">
        <p14:creationId xmlns:p14="http://schemas.microsoft.com/office/powerpoint/2010/main" val="3547686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B80269D2-50EE-4941-880D-577BC7E3A46B}"/>
              </a:ext>
            </a:extLst>
          </p:cNvPr>
          <p:cNvSpPr>
            <a:spLocks noGrp="1"/>
          </p:cNvSpPr>
          <p:nvPr>
            <p:ph type="title"/>
          </p:nvPr>
        </p:nvSpPr>
        <p:spPr>
          <a:xfrm>
            <a:off x="1179226" y="826680"/>
            <a:ext cx="9833548" cy="1325563"/>
          </a:xfrm>
        </p:spPr>
        <p:txBody>
          <a:bodyPr>
            <a:normAutofit/>
          </a:bodyPr>
          <a:lstStyle/>
          <a:p>
            <a:pPr algn="ctr"/>
            <a:r>
              <a:rPr lang="es-MX" sz="4000" dirty="0">
                <a:solidFill>
                  <a:schemeClr val="bg1"/>
                </a:solidFill>
              </a:rPr>
              <a:t>Concepto de Líder</a:t>
            </a:r>
            <a:endParaRPr lang="en-US" sz="4000" dirty="0">
              <a:solidFill>
                <a:schemeClr val="bg1"/>
              </a:solidFill>
            </a:endParaRPr>
          </a:p>
        </p:txBody>
      </p:sp>
      <p:sp>
        <p:nvSpPr>
          <p:cNvPr id="3" name="Marcador de contenido 2">
            <a:extLst>
              <a:ext uri="{FF2B5EF4-FFF2-40B4-BE49-F238E27FC236}">
                <a16:creationId xmlns:a16="http://schemas.microsoft.com/office/drawing/2014/main" xmlns="" id="{E82808D3-6E65-4DCD-998C-8742853BD29F}"/>
              </a:ext>
            </a:extLst>
          </p:cNvPr>
          <p:cNvSpPr>
            <a:spLocks noGrp="1"/>
          </p:cNvSpPr>
          <p:nvPr>
            <p:ph idx="1"/>
          </p:nvPr>
        </p:nvSpPr>
        <p:spPr>
          <a:xfrm>
            <a:off x="1179226" y="3092970"/>
            <a:ext cx="9833548" cy="2693976"/>
          </a:xfrm>
        </p:spPr>
        <p:txBody>
          <a:bodyPr>
            <a:normAutofit/>
          </a:bodyPr>
          <a:lstStyle/>
          <a:p>
            <a:r>
              <a:rPr lang="es-MX" sz="2000" dirty="0"/>
              <a:t>El termino Líder proviene del inglés </a:t>
            </a:r>
            <a:r>
              <a:rPr lang="es-MX" sz="2000" i="1" dirty="0"/>
              <a:t>leader</a:t>
            </a:r>
            <a:r>
              <a:rPr lang="es-MX" sz="2000" dirty="0"/>
              <a:t>, y hace referencia a conducir, guiar, dirigir, dirigente o jefe. </a:t>
            </a:r>
          </a:p>
          <a:p>
            <a:r>
              <a:rPr lang="es-MX" sz="2000" dirty="0"/>
              <a:t>Un líder es el </a:t>
            </a:r>
            <a:r>
              <a:rPr lang="es-MX" sz="2000" b="1" dirty="0"/>
              <a:t>individuo de un grupo que ejerce una mayor influencia en los demás, se le considera jefe o orientador, éste presenta la habilidad de convencer a otros de que trabajen con entusiasmo para lograr los objetivos definidos.</a:t>
            </a:r>
          </a:p>
          <a:p>
            <a:r>
              <a:rPr lang="es-MX" sz="2000" dirty="0"/>
              <a:t>Se define a los líderes como las </a:t>
            </a:r>
            <a:r>
              <a:rPr lang="es-MX" sz="2000" b="1" dirty="0"/>
              <a:t>personas capaces de guiar e influir a otras personas o grupos de personas</a:t>
            </a:r>
            <a:r>
              <a:rPr lang="es-MX" sz="2000" dirty="0"/>
              <a:t>, y que éstos además lo reconozcan como tal.</a:t>
            </a:r>
            <a:endParaRPr lang="en-US" sz="2000" dirty="0">
              <a:solidFill>
                <a:srgbClr val="000000"/>
              </a:solidFill>
            </a:endParaRPr>
          </a:p>
        </p:txBody>
      </p:sp>
      <p:sp>
        <p:nvSpPr>
          <p:cNvPr id="6" name="CuadroTexto 5">
            <a:extLst>
              <a:ext uri="{FF2B5EF4-FFF2-40B4-BE49-F238E27FC236}">
                <a16:creationId xmlns:a16="http://schemas.microsoft.com/office/drawing/2014/main" xmlns="" id="{A1B196E7-4407-43D8-ACCA-E39CE433DF90}"/>
              </a:ext>
            </a:extLst>
          </p:cNvPr>
          <p:cNvSpPr txBox="1"/>
          <p:nvPr/>
        </p:nvSpPr>
        <p:spPr>
          <a:xfrm>
            <a:off x="355601" y="6401196"/>
            <a:ext cx="3371500" cy="276999"/>
          </a:xfrm>
          <a:prstGeom prst="rect">
            <a:avLst/>
          </a:prstGeom>
          <a:noFill/>
        </p:spPr>
        <p:txBody>
          <a:bodyPr wrap="none" rtlCol="0">
            <a:spAutoFit/>
          </a:bodyPr>
          <a:lstStyle/>
          <a:p>
            <a:r>
              <a:rPr lang="es-MX" sz="1200" dirty="0"/>
              <a:t>Fuente: </a:t>
            </a:r>
            <a:r>
              <a:rPr lang="es-MX" sz="1200" dirty="0">
                <a:hlinkClick r:id="rId3"/>
              </a:rPr>
              <a:t>https://concepto.de/lider/#ixzz6N1N6oXPf</a:t>
            </a:r>
            <a:endParaRPr lang="en-US" sz="1200" dirty="0"/>
          </a:p>
        </p:txBody>
      </p:sp>
    </p:spTree>
    <p:extLst>
      <p:ext uri="{BB962C8B-B14F-4D97-AF65-F5344CB8AC3E}">
        <p14:creationId xmlns:p14="http://schemas.microsoft.com/office/powerpoint/2010/main" val="3381491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A565B8DE-4311-41EE-ACE6-485A72DE1ECB}"/>
              </a:ext>
            </a:extLst>
          </p:cNvPr>
          <p:cNvSpPr>
            <a:spLocks noGrp="1"/>
          </p:cNvSpPr>
          <p:nvPr>
            <p:ph type="title"/>
          </p:nvPr>
        </p:nvSpPr>
        <p:spPr>
          <a:xfrm>
            <a:off x="3043403" y="1132764"/>
            <a:ext cx="6105194" cy="1263280"/>
          </a:xfrm>
        </p:spPr>
        <p:txBody>
          <a:bodyPr vert="horz" lIns="91440" tIns="45720" rIns="91440" bIns="45720" rtlCol="0" anchor="b">
            <a:normAutofit/>
          </a:bodyPr>
          <a:lstStyle/>
          <a:p>
            <a:pPr algn="ctr"/>
            <a:r>
              <a:rPr lang="es-MX" sz="4000" kern="1200" dirty="0">
                <a:solidFill>
                  <a:srgbClr val="FFFFFF"/>
                </a:solidFill>
                <a:latin typeface="+mj-lt"/>
                <a:ea typeface="+mj-ea"/>
                <a:cs typeface="+mj-cs"/>
              </a:rPr>
              <a:t>Líder tiene que</a:t>
            </a:r>
            <a:br>
              <a:rPr lang="es-MX" sz="4000" kern="1200" dirty="0">
                <a:solidFill>
                  <a:srgbClr val="FFFFFF"/>
                </a:solidFill>
                <a:latin typeface="+mj-lt"/>
                <a:ea typeface="+mj-ea"/>
                <a:cs typeface="+mj-cs"/>
              </a:rPr>
            </a:br>
            <a:r>
              <a:rPr lang="es-MX" sz="4000" kern="1200" dirty="0">
                <a:solidFill>
                  <a:srgbClr val="FFFFFF"/>
                </a:solidFill>
                <a:latin typeface="+mj-lt"/>
                <a:ea typeface="+mj-ea"/>
                <a:cs typeface="+mj-cs"/>
              </a:rPr>
              <a:t> ver con:</a:t>
            </a:r>
            <a:endParaRPr lang="en-US" sz="4000" kern="1200" dirty="0">
              <a:solidFill>
                <a:srgbClr val="FFFFFF"/>
              </a:solidFill>
              <a:latin typeface="+mj-lt"/>
              <a:ea typeface="+mj-ea"/>
              <a:cs typeface="+mj-cs"/>
            </a:endParaRPr>
          </a:p>
        </p:txBody>
      </p:sp>
      <p:pic>
        <p:nvPicPr>
          <p:cNvPr id="6146" name="Picture 2" descr="El 50% de personas que cambian su nombre en Facebook pueden ser ...">
            <a:extLst>
              <a:ext uri="{FF2B5EF4-FFF2-40B4-BE49-F238E27FC236}">
                <a16:creationId xmlns:a16="http://schemas.microsoft.com/office/drawing/2014/main" xmlns="" id="{42B0BC14-D52B-4312-92CA-2653DBF0B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349" y="3062845"/>
            <a:ext cx="301942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6 Claves para la comunicación digital en la era de internet">
            <a:extLst>
              <a:ext uri="{FF2B5EF4-FFF2-40B4-BE49-F238E27FC236}">
                <a16:creationId xmlns:a16="http://schemas.microsoft.com/office/drawing/2014/main" xmlns="" id="{B063A23F-3F5E-4B65-9868-32B481CCA4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245" y="2834674"/>
            <a:ext cx="2316352" cy="197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57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9AF5C66A-E8F2-4E13-98A3-FE96597C5A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xmlns="" id="{AC860275-E106-493A-8BF0-E0A91130EF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5064F3AC-D3CA-4942-9315-8EBC5538D304}"/>
              </a:ext>
            </a:extLst>
          </p:cNvPr>
          <p:cNvSpPr>
            <a:spLocks noGrp="1"/>
          </p:cNvSpPr>
          <p:nvPr>
            <p:ph type="title"/>
          </p:nvPr>
        </p:nvSpPr>
        <p:spPr>
          <a:xfrm>
            <a:off x="1179576" y="822960"/>
            <a:ext cx="9829800" cy="1325880"/>
          </a:xfrm>
        </p:spPr>
        <p:txBody>
          <a:bodyPr>
            <a:normAutofit/>
          </a:bodyPr>
          <a:lstStyle/>
          <a:p>
            <a:pPr algn="ctr"/>
            <a:r>
              <a:rPr lang="es-MX" sz="4000">
                <a:solidFill>
                  <a:srgbClr val="FFFFFF"/>
                </a:solidFill>
              </a:rPr>
              <a:t>Modelo de Estilos Sociales</a:t>
            </a:r>
            <a:endParaRPr lang="en-US" sz="4000">
              <a:solidFill>
                <a:srgbClr val="FFFFFF"/>
              </a:solidFill>
            </a:endParaRPr>
          </a:p>
        </p:txBody>
      </p:sp>
      <p:pic>
        <p:nvPicPr>
          <p:cNvPr id="6" name="Imagen 5">
            <a:extLst>
              <a:ext uri="{FF2B5EF4-FFF2-40B4-BE49-F238E27FC236}">
                <a16:creationId xmlns:a16="http://schemas.microsoft.com/office/drawing/2014/main" xmlns="" id="{2A7D4881-8EE6-4286-B573-7894278333E5}"/>
              </a:ext>
            </a:extLst>
          </p:cNvPr>
          <p:cNvPicPr>
            <a:picLocks noChangeAspect="1"/>
          </p:cNvPicPr>
          <p:nvPr/>
        </p:nvPicPr>
        <p:blipFill>
          <a:blip r:embed="rId3"/>
          <a:stretch>
            <a:fillRect/>
          </a:stretch>
        </p:blipFill>
        <p:spPr>
          <a:xfrm>
            <a:off x="944855" y="2837712"/>
            <a:ext cx="4674325" cy="3217333"/>
          </a:xfrm>
          <a:prstGeom prst="rect">
            <a:avLst/>
          </a:prstGeom>
        </p:spPr>
      </p:pic>
      <p:sp>
        <p:nvSpPr>
          <p:cNvPr id="3" name="Marcador de contenido 2">
            <a:extLst>
              <a:ext uri="{FF2B5EF4-FFF2-40B4-BE49-F238E27FC236}">
                <a16:creationId xmlns:a16="http://schemas.microsoft.com/office/drawing/2014/main" xmlns="" id="{14E2CC8C-7C1B-458A-AA7D-CAA244E27FB5}"/>
              </a:ext>
            </a:extLst>
          </p:cNvPr>
          <p:cNvSpPr>
            <a:spLocks noGrp="1"/>
          </p:cNvSpPr>
          <p:nvPr>
            <p:ph idx="1"/>
          </p:nvPr>
        </p:nvSpPr>
        <p:spPr>
          <a:xfrm>
            <a:off x="6354871" y="2827419"/>
            <a:ext cx="5029200" cy="3227626"/>
          </a:xfrm>
        </p:spPr>
        <p:txBody>
          <a:bodyPr anchor="ctr">
            <a:normAutofit/>
          </a:bodyPr>
          <a:lstStyle/>
          <a:p>
            <a:r>
              <a:rPr lang="es-MX" sz="1800" dirty="0">
                <a:solidFill>
                  <a:srgbClr val="000000"/>
                </a:solidFill>
              </a:rPr>
              <a:t>El Modelo de Estilos Sociales </a:t>
            </a:r>
            <a:r>
              <a:rPr lang="es-MX" sz="1800" b="1" dirty="0">
                <a:solidFill>
                  <a:srgbClr val="000000"/>
                </a:solidFill>
              </a:rPr>
              <a:t>(Social Style </a:t>
            </a:r>
            <a:r>
              <a:rPr lang="es-MX" sz="1800" b="1" dirty="0" err="1">
                <a:solidFill>
                  <a:srgbClr val="000000"/>
                </a:solidFill>
              </a:rPr>
              <a:t>Model</a:t>
            </a:r>
            <a:r>
              <a:rPr lang="es-MX" sz="1800" b="1" dirty="0">
                <a:solidFill>
                  <a:srgbClr val="000000"/>
                </a:solidFill>
              </a:rPr>
              <a:t>)</a:t>
            </a:r>
            <a:r>
              <a:rPr lang="es-MX" sz="1800" dirty="0">
                <a:solidFill>
                  <a:srgbClr val="000000"/>
                </a:solidFill>
              </a:rPr>
              <a:t> se refiere a un modelo de clasificación y caracterización del comportamiento de las personas logrado sobre la base de las variables conductuales Asertividad y Sociabilidad. </a:t>
            </a:r>
          </a:p>
          <a:p>
            <a:r>
              <a:rPr lang="es-MX" sz="1800" dirty="0">
                <a:solidFill>
                  <a:srgbClr val="000000"/>
                </a:solidFill>
              </a:rPr>
              <a:t>Este modelo fue desarrollado por el psicólogo norteamericano </a:t>
            </a:r>
            <a:r>
              <a:rPr lang="es-MX" sz="1800" b="1" dirty="0">
                <a:solidFill>
                  <a:srgbClr val="000000"/>
                </a:solidFill>
              </a:rPr>
              <a:t>David Merrill</a:t>
            </a:r>
            <a:r>
              <a:rPr lang="es-MX" sz="1800" dirty="0">
                <a:solidFill>
                  <a:srgbClr val="000000"/>
                </a:solidFill>
              </a:rPr>
              <a:t> durante la década de los sesenta y surge como una forma más sencilla y directa, en términos de su observación y medición, que la clasificación respecto a los </a:t>
            </a:r>
            <a:r>
              <a:rPr lang="es-MX" sz="1800" b="1" dirty="0">
                <a:solidFill>
                  <a:srgbClr val="000000"/>
                </a:solidFill>
              </a:rPr>
              <a:t>Tipos Psicológicos</a:t>
            </a:r>
            <a:r>
              <a:rPr lang="es-MX" sz="1800" dirty="0">
                <a:solidFill>
                  <a:srgbClr val="000000"/>
                </a:solidFill>
              </a:rPr>
              <a:t> desarrollada por el psiquiatra alemán </a:t>
            </a:r>
            <a:r>
              <a:rPr lang="es-MX" sz="1800" b="1" dirty="0">
                <a:solidFill>
                  <a:srgbClr val="000000"/>
                </a:solidFill>
              </a:rPr>
              <a:t>Carl Jung</a:t>
            </a:r>
            <a:r>
              <a:rPr lang="es-MX" sz="1800" dirty="0">
                <a:solidFill>
                  <a:srgbClr val="000000"/>
                </a:solidFill>
              </a:rPr>
              <a:t>.</a:t>
            </a:r>
            <a:endParaRPr lang="en-US" sz="1800" dirty="0">
              <a:solidFill>
                <a:srgbClr val="000000"/>
              </a:solidFill>
            </a:endParaRPr>
          </a:p>
          <a:p>
            <a:endParaRPr lang="en-US" sz="1800" dirty="0">
              <a:solidFill>
                <a:srgbClr val="000000"/>
              </a:solidFill>
            </a:endParaRPr>
          </a:p>
        </p:txBody>
      </p:sp>
      <p:sp>
        <p:nvSpPr>
          <p:cNvPr id="9" name="Rectángulo 8">
            <a:extLst>
              <a:ext uri="{FF2B5EF4-FFF2-40B4-BE49-F238E27FC236}">
                <a16:creationId xmlns:a16="http://schemas.microsoft.com/office/drawing/2014/main" xmlns="" id="{FE36EAE2-69F7-4C55-800F-AAA6688F15E0}"/>
              </a:ext>
            </a:extLst>
          </p:cNvPr>
          <p:cNvSpPr/>
          <p:nvPr/>
        </p:nvSpPr>
        <p:spPr>
          <a:xfrm>
            <a:off x="359391" y="6517778"/>
            <a:ext cx="8020334" cy="246221"/>
          </a:xfrm>
          <a:prstGeom prst="rect">
            <a:avLst/>
          </a:prstGeom>
        </p:spPr>
        <p:txBody>
          <a:bodyPr wrap="square">
            <a:spAutoFit/>
          </a:bodyPr>
          <a:lstStyle/>
          <a:p>
            <a:r>
              <a:rPr lang="en-US" sz="1000" dirty="0">
                <a:hlinkClick r:id="rId4"/>
              </a:rPr>
              <a:t>Fuente: http://balancedgroupblog.blogspot.com/2012/03/que-son-los-estilos-sociales.html</a:t>
            </a:r>
            <a:endParaRPr lang="en-US" sz="1000" dirty="0"/>
          </a:p>
        </p:txBody>
      </p:sp>
    </p:spTree>
    <p:extLst>
      <p:ext uri="{BB962C8B-B14F-4D97-AF65-F5344CB8AC3E}">
        <p14:creationId xmlns:p14="http://schemas.microsoft.com/office/powerpoint/2010/main" val="2269814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EABBED2F-A223-49A7-ABB9-499EDCFFC2FE}"/>
              </a:ext>
            </a:extLst>
          </p:cNvPr>
          <p:cNvSpPr txBox="1"/>
          <p:nvPr/>
        </p:nvSpPr>
        <p:spPr>
          <a:xfrm>
            <a:off x="914400" y="354843"/>
            <a:ext cx="11096692" cy="1477328"/>
          </a:xfrm>
          <a:prstGeom prst="rect">
            <a:avLst/>
          </a:prstGeom>
          <a:noFill/>
        </p:spPr>
        <p:txBody>
          <a:bodyPr wrap="none" rtlCol="0">
            <a:spAutoFit/>
          </a:bodyPr>
          <a:lstStyle/>
          <a:p>
            <a:r>
              <a:rPr lang="es-MX" dirty="0"/>
              <a:t>El Modelo de Estilos Sociales </a:t>
            </a:r>
            <a:r>
              <a:rPr lang="es-MX" b="1" dirty="0"/>
              <a:t>(Social Style </a:t>
            </a:r>
            <a:r>
              <a:rPr lang="es-MX" b="1" dirty="0" err="1"/>
              <a:t>Model</a:t>
            </a:r>
            <a:r>
              <a:rPr lang="es-MX" b="1" dirty="0"/>
              <a:t>)</a:t>
            </a:r>
            <a:r>
              <a:rPr lang="es-MX" dirty="0"/>
              <a:t> se refiere a un modelo de clasificación y caracterización del </a:t>
            </a:r>
          </a:p>
          <a:p>
            <a:r>
              <a:rPr lang="es-MX" dirty="0"/>
              <a:t>comportamiento de las personas logrado sobre la base de las variables conductuales Asertividad y Sociabilidad. </a:t>
            </a:r>
          </a:p>
          <a:p>
            <a:r>
              <a:rPr lang="es-MX" dirty="0"/>
              <a:t>Este modelo fue desarrollado por el sicólogo norteamericano </a:t>
            </a:r>
            <a:r>
              <a:rPr lang="es-MX" b="1" dirty="0"/>
              <a:t>David Merrill</a:t>
            </a:r>
            <a:r>
              <a:rPr lang="es-MX" dirty="0"/>
              <a:t> durante la década de los sesenta y surge </a:t>
            </a:r>
          </a:p>
          <a:p>
            <a:r>
              <a:rPr lang="es-MX" dirty="0"/>
              <a:t>como una forma más sencilla y directa, en términos de su observación y medición, que la clasificación respecto a </a:t>
            </a:r>
          </a:p>
          <a:p>
            <a:r>
              <a:rPr lang="es-MX" dirty="0"/>
              <a:t>los </a:t>
            </a:r>
            <a:r>
              <a:rPr lang="es-MX" b="1" dirty="0"/>
              <a:t>Tipos Psicológicos</a:t>
            </a:r>
            <a:r>
              <a:rPr lang="es-MX" dirty="0"/>
              <a:t> desarrollada por el siquiatra alemán </a:t>
            </a:r>
            <a:r>
              <a:rPr lang="es-MX" b="1" dirty="0"/>
              <a:t>Carl Jung</a:t>
            </a:r>
            <a:r>
              <a:rPr lang="es-MX" dirty="0"/>
              <a:t>.</a:t>
            </a:r>
            <a:endParaRPr lang="en-US" dirty="0"/>
          </a:p>
        </p:txBody>
      </p:sp>
      <p:pic>
        <p:nvPicPr>
          <p:cNvPr id="9" name="Imagen 8">
            <a:extLst>
              <a:ext uri="{FF2B5EF4-FFF2-40B4-BE49-F238E27FC236}">
                <a16:creationId xmlns:a16="http://schemas.microsoft.com/office/drawing/2014/main" xmlns="" id="{A48C94BA-4615-472F-B87A-3B7ECE860B7B}"/>
              </a:ext>
            </a:extLst>
          </p:cNvPr>
          <p:cNvPicPr>
            <a:picLocks noChangeAspect="1"/>
          </p:cNvPicPr>
          <p:nvPr/>
        </p:nvPicPr>
        <p:blipFill>
          <a:blip r:embed="rId2"/>
          <a:stretch>
            <a:fillRect/>
          </a:stretch>
        </p:blipFill>
        <p:spPr>
          <a:xfrm>
            <a:off x="586442" y="252482"/>
            <a:ext cx="11424650" cy="6326706"/>
          </a:xfrm>
          <a:prstGeom prst="rect">
            <a:avLst/>
          </a:prstGeom>
        </p:spPr>
      </p:pic>
      <p:sp>
        <p:nvSpPr>
          <p:cNvPr id="7" name="Rectángulo 6">
            <a:extLst>
              <a:ext uri="{FF2B5EF4-FFF2-40B4-BE49-F238E27FC236}">
                <a16:creationId xmlns:a16="http://schemas.microsoft.com/office/drawing/2014/main" xmlns="" id="{FBC78839-29FA-4A59-A240-A3C89F24A047}"/>
              </a:ext>
            </a:extLst>
          </p:cNvPr>
          <p:cNvSpPr/>
          <p:nvPr/>
        </p:nvSpPr>
        <p:spPr>
          <a:xfrm>
            <a:off x="359391" y="6517778"/>
            <a:ext cx="8020334" cy="246221"/>
          </a:xfrm>
          <a:prstGeom prst="rect">
            <a:avLst/>
          </a:prstGeom>
        </p:spPr>
        <p:txBody>
          <a:bodyPr wrap="square">
            <a:spAutoFit/>
          </a:bodyPr>
          <a:lstStyle/>
          <a:p>
            <a:r>
              <a:rPr lang="en-US" sz="1000" dirty="0">
                <a:hlinkClick r:id="rId3"/>
              </a:rPr>
              <a:t>Fuente: http://balancedgroupblog.blogspot.com/2012/03/que-son-los-estilos-sociales.html</a:t>
            </a:r>
            <a:endParaRPr lang="en-US" sz="1000" dirty="0"/>
          </a:p>
        </p:txBody>
      </p:sp>
    </p:spTree>
    <p:extLst>
      <p:ext uri="{BB962C8B-B14F-4D97-AF65-F5344CB8AC3E}">
        <p14:creationId xmlns:p14="http://schemas.microsoft.com/office/powerpoint/2010/main" val="924569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AF5C66A-E8F2-4E13-98A3-FE96597C5A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xmlns="" id="{AC860275-E106-493A-8BF0-E0A91130EF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xmlns="" id="{DCD3EA6C-EC02-473B-B9DB-D0058E264E9A}"/>
              </a:ext>
            </a:extLst>
          </p:cNvPr>
          <p:cNvSpPr txBox="1"/>
          <p:nvPr/>
        </p:nvSpPr>
        <p:spPr>
          <a:xfrm>
            <a:off x="1179576" y="822960"/>
            <a:ext cx="9829800" cy="132588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kern="1200">
                <a:solidFill>
                  <a:srgbClr val="FFFFFF"/>
                </a:solidFill>
                <a:latin typeface="+mj-lt"/>
                <a:ea typeface="+mj-ea"/>
                <a:cs typeface="+mj-cs"/>
              </a:rPr>
              <a:t>Teoría del Liderazgo Situacional</a:t>
            </a:r>
          </a:p>
        </p:txBody>
      </p:sp>
      <p:sp>
        <p:nvSpPr>
          <p:cNvPr id="3" name="CuadroTexto 2">
            <a:extLst>
              <a:ext uri="{FF2B5EF4-FFF2-40B4-BE49-F238E27FC236}">
                <a16:creationId xmlns:a16="http://schemas.microsoft.com/office/drawing/2014/main" xmlns="" id="{D18F8603-B15D-45FB-BA50-C9E782B9511C}"/>
              </a:ext>
            </a:extLst>
          </p:cNvPr>
          <p:cNvSpPr txBox="1"/>
          <p:nvPr/>
        </p:nvSpPr>
        <p:spPr>
          <a:xfrm>
            <a:off x="804671" y="2552131"/>
            <a:ext cx="6198001" cy="3738394"/>
          </a:xfrm>
          <a:prstGeom prst="rect">
            <a:avLst/>
          </a:prstGeom>
        </p:spPr>
        <p:txBody>
          <a:bodyPr vert="horz" lIns="91440" tIns="45720" rIns="91440" bIns="45720" rtlCol="0" anchor="ctr">
            <a:normAutofit fontScale="92500" lnSpcReduction="10000"/>
          </a:bodyPr>
          <a:lstStyle/>
          <a:p>
            <a:pPr marL="285750" indent="-228600">
              <a:lnSpc>
                <a:spcPct val="90000"/>
              </a:lnSpc>
              <a:spcAft>
                <a:spcPts val="600"/>
              </a:spcAft>
              <a:buFont typeface="Arial" panose="020B0604020202020204" pitchFamily="34" charset="0"/>
              <a:buChar char="•"/>
            </a:pPr>
            <a:r>
              <a:rPr lang="es-MX">
                <a:solidFill>
                  <a:srgbClr val="000000"/>
                </a:solidFill>
              </a:rPr>
              <a:t>La Teoría del Liderazgo Situacional es altamente intuitiva para explicar cómo desarrollar un liderazgo eficaz.</a:t>
            </a:r>
          </a:p>
          <a:p>
            <a:pPr marL="285750" indent="-228600">
              <a:lnSpc>
                <a:spcPct val="90000"/>
              </a:lnSpc>
              <a:spcAft>
                <a:spcPts val="600"/>
              </a:spcAft>
              <a:buFont typeface="Arial" panose="020B0604020202020204" pitchFamily="34" charset="0"/>
              <a:buChar char="•"/>
            </a:pPr>
            <a:r>
              <a:rPr lang="es-MX">
                <a:solidFill>
                  <a:srgbClr val="000000"/>
                </a:solidFill>
              </a:rPr>
              <a:t>La crean Paul Hersey y Ken Blanchard (1969) y como tal surge en 1972</a:t>
            </a:r>
          </a:p>
          <a:p>
            <a:pPr marL="285750" indent="-228600">
              <a:lnSpc>
                <a:spcPct val="90000"/>
              </a:lnSpc>
              <a:spcAft>
                <a:spcPts val="600"/>
              </a:spcAft>
              <a:buFont typeface="Arial" panose="020B0604020202020204" pitchFamily="34" charset="0"/>
              <a:buChar char="•"/>
            </a:pPr>
            <a:r>
              <a:rPr lang="es-MX">
                <a:solidFill>
                  <a:srgbClr val="000000"/>
                </a:solidFill>
              </a:rPr>
              <a:t>Es uno de los modelos más extendidos en la capacitación de personal directivo y de mando.</a:t>
            </a:r>
          </a:p>
          <a:p>
            <a:pPr marL="285750" indent="-228600">
              <a:lnSpc>
                <a:spcPct val="90000"/>
              </a:lnSpc>
              <a:spcAft>
                <a:spcPts val="600"/>
              </a:spcAft>
              <a:buFont typeface="Arial" panose="020B0604020202020204" pitchFamily="34" charset="0"/>
              <a:buChar char="•"/>
            </a:pPr>
            <a:r>
              <a:rPr lang="es-MX">
                <a:solidFill>
                  <a:srgbClr val="000000"/>
                </a:solidFill>
              </a:rPr>
              <a:t>Esta teoría supone que el comportamiento de un líder no ha de ser estático, sino variar y adaptarse a las características de la situación. </a:t>
            </a:r>
          </a:p>
          <a:p>
            <a:pPr marL="285750" indent="-228600">
              <a:lnSpc>
                <a:spcPct val="90000"/>
              </a:lnSpc>
              <a:spcAft>
                <a:spcPts val="600"/>
              </a:spcAft>
              <a:buFont typeface="Arial" panose="020B0604020202020204" pitchFamily="34" charset="0"/>
              <a:buChar char="•"/>
            </a:pPr>
            <a:r>
              <a:rPr lang="es-MX">
                <a:solidFill>
                  <a:srgbClr val="000000"/>
                </a:solidFill>
              </a:rPr>
              <a:t>Las características situacionales vienen determinadas por la preparación (madurez) del individuo (subordinado o seguidor) con relación a la tarea que va a desempeñar. </a:t>
            </a:r>
          </a:p>
          <a:p>
            <a:pPr marL="285750" indent="-228600">
              <a:lnSpc>
                <a:spcPct val="90000"/>
              </a:lnSpc>
              <a:spcAft>
                <a:spcPts val="600"/>
              </a:spcAft>
              <a:buFont typeface="Arial" panose="020B0604020202020204" pitchFamily="34" charset="0"/>
              <a:buChar char="•"/>
            </a:pPr>
            <a:r>
              <a:rPr lang="es-MX">
                <a:solidFill>
                  <a:srgbClr val="000000"/>
                </a:solidFill>
              </a:rPr>
              <a:t>De este modo el líder habrá de evaluar cada objetivo individualmente, y discernir la “madurez” (preparación) de sus subordinados con relación a cada uno de ellos.</a:t>
            </a:r>
          </a:p>
        </p:txBody>
      </p:sp>
      <p:pic>
        <p:nvPicPr>
          <p:cNvPr id="2" name="Imagen 1">
            <a:extLst>
              <a:ext uri="{FF2B5EF4-FFF2-40B4-BE49-F238E27FC236}">
                <a16:creationId xmlns:a16="http://schemas.microsoft.com/office/drawing/2014/main" xmlns="" id="{97FEE49D-D22F-45E6-A4B8-F6E16D8BA480}"/>
              </a:ext>
            </a:extLst>
          </p:cNvPr>
          <p:cNvPicPr>
            <a:picLocks noChangeAspect="1"/>
          </p:cNvPicPr>
          <p:nvPr/>
        </p:nvPicPr>
        <p:blipFill rotWithShape="1">
          <a:blip r:embed="rId3"/>
          <a:srcRect l="44776" t="28447" r="20858" b="15008"/>
          <a:stretch/>
        </p:blipFill>
        <p:spPr>
          <a:xfrm>
            <a:off x="7002673" y="2411002"/>
            <a:ext cx="4705969" cy="4355485"/>
          </a:xfrm>
          <a:prstGeom prst="rect">
            <a:avLst/>
          </a:prstGeom>
        </p:spPr>
      </p:pic>
      <p:sp>
        <p:nvSpPr>
          <p:cNvPr id="5" name="CuadroTexto 4">
            <a:extLst>
              <a:ext uri="{FF2B5EF4-FFF2-40B4-BE49-F238E27FC236}">
                <a16:creationId xmlns:a16="http://schemas.microsoft.com/office/drawing/2014/main" xmlns="" id="{214B2CF4-EFC5-4F8F-8622-4A86DF43B571}"/>
              </a:ext>
            </a:extLst>
          </p:cNvPr>
          <p:cNvSpPr txBox="1"/>
          <p:nvPr/>
        </p:nvSpPr>
        <p:spPr>
          <a:xfrm>
            <a:off x="355601" y="6381820"/>
            <a:ext cx="6412333" cy="246221"/>
          </a:xfrm>
          <a:prstGeom prst="rect">
            <a:avLst/>
          </a:prstGeom>
          <a:noFill/>
        </p:spPr>
        <p:txBody>
          <a:bodyPr wrap="none" rtlCol="0">
            <a:spAutoFit/>
          </a:bodyPr>
          <a:lstStyle/>
          <a:p>
            <a:pPr>
              <a:spcAft>
                <a:spcPts val="600"/>
              </a:spcAft>
            </a:pPr>
            <a:r>
              <a:rPr lang="en-US" sz="1000" dirty="0">
                <a:hlinkClick r:id="rId4"/>
              </a:rPr>
              <a:t>Fuente: Hersey, P., &amp; Blanchard, K. (1969). Life cycle theory of leadership. Training and Development Journal, 23, 26-35.</a:t>
            </a:r>
            <a:endParaRPr lang="en-US" sz="1000" dirty="0"/>
          </a:p>
        </p:txBody>
      </p:sp>
    </p:spTree>
    <p:extLst>
      <p:ext uri="{BB962C8B-B14F-4D97-AF65-F5344CB8AC3E}">
        <p14:creationId xmlns:p14="http://schemas.microsoft.com/office/powerpoint/2010/main" val="381020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DEE5C6BA-FE2A-4C38-8D88-E70C06E54F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53E66F28-0926-4CFB-BDAB-646CAB184CB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486C59B6-D830-475E-916A-17A28EAB6492}"/>
              </a:ext>
            </a:extLst>
          </p:cNvPr>
          <p:cNvSpPr>
            <a:spLocks noGrp="1"/>
          </p:cNvSpPr>
          <p:nvPr>
            <p:ph type="title"/>
          </p:nvPr>
        </p:nvSpPr>
        <p:spPr>
          <a:xfrm>
            <a:off x="6405094" y="802955"/>
            <a:ext cx="4977976" cy="1454051"/>
          </a:xfrm>
        </p:spPr>
        <p:txBody>
          <a:bodyPr>
            <a:normAutofit/>
          </a:bodyPr>
          <a:lstStyle/>
          <a:p>
            <a:r>
              <a:rPr lang="es-MX">
                <a:solidFill>
                  <a:srgbClr val="000000"/>
                </a:solidFill>
              </a:rPr>
              <a:t>Generalidades por genero</a:t>
            </a:r>
            <a:endParaRPr lang="en-US">
              <a:solidFill>
                <a:srgbClr val="000000"/>
              </a:solidFill>
            </a:endParaRPr>
          </a:p>
        </p:txBody>
      </p:sp>
      <p:sp>
        <p:nvSpPr>
          <p:cNvPr id="75" name="Freeform 60">
            <a:extLst>
              <a:ext uri="{FF2B5EF4-FFF2-40B4-BE49-F238E27FC236}">
                <a16:creationId xmlns:a16="http://schemas.microsoft.com/office/drawing/2014/main" xmlns="" id="{DE9FA85F-F0FB-4952-A05F-04CC67B18E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2040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descr="Atención, concentración y las musarañas – Neurociencia">
            <a:extLst>
              <a:ext uri="{FF2B5EF4-FFF2-40B4-BE49-F238E27FC236}">
                <a16:creationId xmlns:a16="http://schemas.microsoft.com/office/drawing/2014/main" xmlns="" id="{D89910F9-E8AF-44CA-87E0-2C8AE44F1A6E}"/>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8646" r="-1" b="5350"/>
          <a:stretch/>
        </p:blipFill>
        <p:spPr bwMode="auto">
          <a:xfrm>
            <a:off x="186002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77" name="Freeform 68">
            <a:extLst>
              <a:ext uri="{FF2B5EF4-FFF2-40B4-BE49-F238E27FC236}">
                <a16:creationId xmlns:a16="http://schemas.microsoft.com/office/drawing/2014/main" xmlns="" id="{FEBD362A-CC27-47D9-8FC3-A5E91BA07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12701"/>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a:extLst>
              <a:ext uri="{FF2B5EF4-FFF2-40B4-BE49-F238E27FC236}">
                <a16:creationId xmlns:a16="http://schemas.microsoft.com/office/drawing/2014/main" xmlns="" id="{F1D413A7-3B7A-4DB7-BF92-5021EE8FF56E}"/>
              </a:ext>
            </a:extLst>
          </p:cNvPr>
          <p:cNvPicPr>
            <a:picLocks noChangeAspect="1"/>
          </p:cNvPicPr>
          <p:nvPr/>
        </p:nvPicPr>
        <p:blipFill rotWithShape="1">
          <a:blip r:embed="rId4"/>
          <a:srcRect l="970" r="3968" b="-2"/>
          <a:stretch/>
        </p:blipFill>
        <p:spPr>
          <a:xfrm>
            <a:off x="20" y="3076732"/>
            <a:ext cx="4792654" cy="3781268"/>
          </a:xfrm>
          <a:custGeom>
            <a:avLst/>
            <a:gdLst/>
            <a:ahLst/>
            <a:cxnLst/>
            <a:rect l="l" t="t" r="r" b="b"/>
            <a:pathLst>
              <a:path w="4792674" h="3781268">
                <a:moveTo>
                  <a:pt x="2238059" y="0"/>
                </a:moveTo>
                <a:cubicBezTo>
                  <a:pt x="3648934" y="0"/>
                  <a:pt x="4792674" y="1143740"/>
                  <a:pt x="4792674" y="2554615"/>
                </a:cubicBezTo>
                <a:cubicBezTo>
                  <a:pt x="4792674" y="2995514"/>
                  <a:pt x="4680980" y="3410325"/>
                  <a:pt x="4484346" y="3772297"/>
                </a:cubicBezTo>
                <a:lnTo>
                  <a:pt x="4478895" y="3781268"/>
                </a:lnTo>
                <a:lnTo>
                  <a:pt x="0" y="3781268"/>
                </a:lnTo>
                <a:lnTo>
                  <a:pt x="0" y="1323391"/>
                </a:lnTo>
                <a:lnTo>
                  <a:pt x="119732" y="1126306"/>
                </a:lnTo>
                <a:cubicBezTo>
                  <a:pt x="578815" y="446774"/>
                  <a:pt x="1356262" y="0"/>
                  <a:pt x="2238059" y="0"/>
                </a:cubicBezTo>
                <a:close/>
              </a:path>
            </a:pathLst>
          </a:custGeom>
        </p:spPr>
      </p:pic>
      <p:sp>
        <p:nvSpPr>
          <p:cNvPr id="12" name="CuadroTexto 11">
            <a:extLst>
              <a:ext uri="{FF2B5EF4-FFF2-40B4-BE49-F238E27FC236}">
                <a16:creationId xmlns:a16="http://schemas.microsoft.com/office/drawing/2014/main" xmlns="" id="{8F7989D1-40B0-4716-803D-CD7D84736EA4}"/>
              </a:ext>
            </a:extLst>
          </p:cNvPr>
          <p:cNvSpPr txBox="1"/>
          <p:nvPr/>
        </p:nvSpPr>
        <p:spPr>
          <a:xfrm>
            <a:off x="6483095" y="6559464"/>
            <a:ext cx="4602030" cy="253916"/>
          </a:xfrm>
          <a:prstGeom prst="rect">
            <a:avLst/>
          </a:prstGeom>
          <a:noFill/>
        </p:spPr>
        <p:txBody>
          <a:bodyPr wrap="square" rtlCol="0">
            <a:spAutoFit/>
          </a:bodyPr>
          <a:lstStyle/>
          <a:p>
            <a:pPr>
              <a:spcAft>
                <a:spcPts val="600"/>
              </a:spcAft>
            </a:pPr>
            <a:r>
              <a:rPr lang="en-US" sz="1050" dirty="0">
                <a:hlinkClick r:id="rId5"/>
              </a:rPr>
              <a:t>https://www.gestiopolis.com/diferencias-entre-liderazgo-femenino-y-masculino/</a:t>
            </a:r>
            <a:endParaRPr lang="en-US" sz="1050" dirty="0"/>
          </a:p>
        </p:txBody>
      </p:sp>
      <p:graphicFrame>
        <p:nvGraphicFramePr>
          <p:cNvPr id="5" name="Marcador de contenido 2">
            <a:extLst>
              <a:ext uri="{FF2B5EF4-FFF2-40B4-BE49-F238E27FC236}">
                <a16:creationId xmlns:a16="http://schemas.microsoft.com/office/drawing/2014/main" xmlns="" id="{2CB73C13-6CC3-434E-BBF4-6DF798AB6972}"/>
              </a:ext>
            </a:extLst>
          </p:cNvPr>
          <p:cNvGraphicFramePr>
            <a:graphicFrameLocks noGrp="1"/>
          </p:cNvGraphicFramePr>
          <p:nvPr>
            <p:ph idx="1"/>
            <p:extLst>
              <p:ext uri="{D42A27DB-BD31-4B8C-83A1-F6EECF244321}">
                <p14:modId xmlns:p14="http://schemas.microsoft.com/office/powerpoint/2010/main" val="2226614572"/>
              </p:ext>
            </p:extLst>
          </p:nvPr>
        </p:nvGraphicFramePr>
        <p:xfrm>
          <a:off x="6405094" y="2421682"/>
          <a:ext cx="4977578" cy="36392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9023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BEFD0102-32FD-4951-B63B-0F1E3C86AFAA}"/>
              </a:ext>
            </a:extLst>
          </p:cNvPr>
          <p:cNvSpPr>
            <a:spLocks noGrp="1"/>
          </p:cNvSpPr>
          <p:nvPr>
            <p:ph type="title"/>
          </p:nvPr>
        </p:nvSpPr>
        <p:spPr>
          <a:xfrm>
            <a:off x="1179226" y="826680"/>
            <a:ext cx="9833548" cy="1325563"/>
          </a:xfrm>
        </p:spPr>
        <p:txBody>
          <a:bodyPr>
            <a:normAutofit/>
          </a:bodyPr>
          <a:lstStyle/>
          <a:p>
            <a:pPr algn="ctr"/>
            <a:r>
              <a:rPr lang="es-MX" sz="4000" dirty="0">
                <a:solidFill>
                  <a:srgbClr val="FFFFFF"/>
                </a:solidFill>
              </a:rPr>
              <a:t>Generalidades por genero</a:t>
            </a:r>
          </a:p>
        </p:txBody>
      </p:sp>
      <p:sp>
        <p:nvSpPr>
          <p:cNvPr id="3" name="Marcador de contenido 2">
            <a:extLst>
              <a:ext uri="{FF2B5EF4-FFF2-40B4-BE49-F238E27FC236}">
                <a16:creationId xmlns:a16="http://schemas.microsoft.com/office/drawing/2014/main" xmlns="" id="{DD5932A9-7BB1-494D-AEDD-242E7CD0E4BE}"/>
              </a:ext>
            </a:extLst>
          </p:cNvPr>
          <p:cNvSpPr>
            <a:spLocks noGrp="1"/>
          </p:cNvSpPr>
          <p:nvPr>
            <p:ph idx="1"/>
          </p:nvPr>
        </p:nvSpPr>
        <p:spPr>
          <a:xfrm>
            <a:off x="1179226" y="2698103"/>
            <a:ext cx="9833548" cy="3766782"/>
          </a:xfrm>
        </p:spPr>
        <p:txBody>
          <a:bodyPr>
            <a:normAutofit lnSpcReduction="10000"/>
          </a:bodyPr>
          <a:lstStyle/>
          <a:p>
            <a:r>
              <a:rPr lang="es-MX" sz="2000" dirty="0"/>
              <a:t>El liderazgo masculino se caracteriza por:</a:t>
            </a:r>
          </a:p>
          <a:p>
            <a:pPr lvl="1"/>
            <a:r>
              <a:rPr lang="es-MX" sz="1600" dirty="0"/>
              <a:t>Las cualidades de estructuración</a:t>
            </a:r>
          </a:p>
          <a:p>
            <a:pPr lvl="1"/>
            <a:r>
              <a:rPr lang="es-MX" sz="1600" dirty="0"/>
              <a:t>Construcción concreta.</a:t>
            </a:r>
          </a:p>
          <a:p>
            <a:r>
              <a:rPr lang="es-MX" sz="2000" dirty="0"/>
              <a:t>El liderazgo femenino se caracteriza por:</a:t>
            </a:r>
          </a:p>
          <a:p>
            <a:pPr lvl="1"/>
            <a:r>
              <a:rPr lang="es-MX" sz="1600" dirty="0"/>
              <a:t>La intuición</a:t>
            </a:r>
          </a:p>
          <a:p>
            <a:pPr lvl="1"/>
            <a:r>
              <a:rPr lang="es-MX" sz="1600" dirty="0"/>
              <a:t>Una visión de conjunto.</a:t>
            </a:r>
          </a:p>
          <a:p>
            <a:pPr marL="457200" lvl="1" indent="0">
              <a:buNone/>
            </a:pPr>
            <a:endParaRPr lang="es-MX" sz="2000" dirty="0"/>
          </a:p>
          <a:p>
            <a:r>
              <a:rPr lang="es-MX" sz="2000" dirty="0"/>
              <a:t>Los valores directivos han evolucionado en respuesta a esta tendencia: se busca la innovación y los intercambios informales, se da el valor máximo a la amplitud de visión y a la habilidad de pensar creativamente.</a:t>
            </a:r>
          </a:p>
          <a:p>
            <a:endParaRPr lang="es-MX" sz="2000" dirty="0"/>
          </a:p>
          <a:p>
            <a:r>
              <a:rPr lang="en-US" sz="2000" dirty="0"/>
              <a:t>El </a:t>
            </a:r>
            <a:r>
              <a:rPr lang="en-US" sz="2000" dirty="0" err="1"/>
              <a:t>líder</a:t>
            </a:r>
            <a:r>
              <a:rPr lang="en-US" sz="2000" dirty="0"/>
              <a:t>-persona</a:t>
            </a:r>
            <a:endParaRPr lang="en-US" sz="2000" dirty="0">
              <a:solidFill>
                <a:srgbClr val="000000"/>
              </a:solidFill>
            </a:endParaRPr>
          </a:p>
        </p:txBody>
      </p:sp>
      <p:sp>
        <p:nvSpPr>
          <p:cNvPr id="6" name="CuadroTexto 5">
            <a:extLst>
              <a:ext uri="{FF2B5EF4-FFF2-40B4-BE49-F238E27FC236}">
                <a16:creationId xmlns:a16="http://schemas.microsoft.com/office/drawing/2014/main" xmlns="" id="{390CB019-E142-4A2D-92DC-96DF5A12B536}"/>
              </a:ext>
            </a:extLst>
          </p:cNvPr>
          <p:cNvSpPr txBox="1"/>
          <p:nvPr/>
        </p:nvSpPr>
        <p:spPr>
          <a:xfrm>
            <a:off x="355601" y="6464885"/>
            <a:ext cx="4628190" cy="253916"/>
          </a:xfrm>
          <a:prstGeom prst="rect">
            <a:avLst/>
          </a:prstGeom>
          <a:noFill/>
        </p:spPr>
        <p:txBody>
          <a:bodyPr wrap="none" rtlCol="0">
            <a:spAutoFit/>
          </a:bodyPr>
          <a:lstStyle/>
          <a:p>
            <a:r>
              <a:rPr lang="en-US" sz="1050" dirty="0">
                <a:hlinkClick r:id="rId3"/>
              </a:rPr>
              <a:t>https://www.gestiopolis.com/diferencias-entre-liderazgo-femenino-y-masculino/</a:t>
            </a:r>
            <a:endParaRPr lang="en-US" sz="1050" dirty="0"/>
          </a:p>
        </p:txBody>
      </p:sp>
    </p:spTree>
    <p:extLst>
      <p:ext uri="{BB962C8B-B14F-4D97-AF65-F5344CB8AC3E}">
        <p14:creationId xmlns:p14="http://schemas.microsoft.com/office/powerpoint/2010/main" val="38712027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982</Words>
  <Application>Microsoft Office PowerPoint</Application>
  <PresentationFormat>Panorámica</PresentationFormat>
  <Paragraphs>108</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Tema de Office</vt:lpstr>
      <vt:lpstr>Liderazgo  Femenino-Masculino</vt:lpstr>
      <vt:lpstr>Presentación de PowerPoint</vt:lpstr>
      <vt:lpstr>Concepto de Líder</vt:lpstr>
      <vt:lpstr>Líder tiene que  ver con:</vt:lpstr>
      <vt:lpstr>Modelo de Estilos Sociales</vt:lpstr>
      <vt:lpstr>Presentación de PowerPoint</vt:lpstr>
      <vt:lpstr>Presentación de PowerPoint</vt:lpstr>
      <vt:lpstr>Generalidades por genero</vt:lpstr>
      <vt:lpstr>Generalidades por genero</vt:lpstr>
      <vt:lpstr>5 tipos de Liderazgo</vt:lpstr>
      <vt:lpstr>5 tipos de Liderazgo</vt:lpstr>
      <vt:lpstr>5 tipos de Liderazgo</vt:lpstr>
      <vt:lpstr>5 tipos de Liderazgo</vt:lpstr>
      <vt:lpstr>5 tipos de Liderazgo</vt:lpstr>
      <vt:lpstr>Presentación de PowerPoint</vt:lpstr>
      <vt:lpstr>Presentación de PowerPoint</vt:lpstr>
      <vt:lpstr>Presentación de PowerPoint</vt:lpstr>
      <vt:lpstr>Realidades</vt:lpstr>
      <vt:lpstr>Conclusiones</vt:lpstr>
      <vt:lpstr>Conclusiones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Liderazgo  Femenino-Masculino</dc:title>
  <dc:creator>ALEJANDRO MARTIN MAGAÑA</dc:creator>
  <cp:lastModifiedBy>Chavez, Margarita</cp:lastModifiedBy>
  <cp:revision>16</cp:revision>
  <dcterms:created xsi:type="dcterms:W3CDTF">2020-05-21T00:39:29Z</dcterms:created>
  <dcterms:modified xsi:type="dcterms:W3CDTF">2020-05-28T14:19:25Z</dcterms:modified>
</cp:coreProperties>
</file>